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10160000" cy="7620000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97" autoAdjust="0"/>
    <p:restoredTop sz="80180" autoAdjust="0"/>
  </p:normalViewPr>
  <p:slideViewPr>
    <p:cSldViewPr>
      <p:cViewPr varScale="1">
        <p:scale>
          <a:sx n="64" d="100"/>
          <a:sy n="64" d="100"/>
        </p:scale>
        <p:origin x="-120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tags" Target="tags/tag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8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0BA83-5C93-42C0-B180-F63D636E32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71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5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5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8667" y="365761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65107" y="482402"/>
            <a:ext cx="9229788" cy="345440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02640" y="2022451"/>
            <a:ext cx="8636000" cy="2032000"/>
          </a:xfrm>
        </p:spPr>
        <p:txBody>
          <a:bodyPr lIns="50799" rIns="50799" bIns="50799"/>
          <a:lstStyle>
            <a:lvl1pPr algn="r">
              <a:defRPr sz="5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802640" y="4094480"/>
            <a:ext cx="8636000" cy="1016000"/>
          </a:xfrm>
        </p:spPr>
        <p:txBody>
          <a:bodyPr lIns="203198" tIns="0"/>
          <a:lstStyle>
            <a:lvl1pPr marL="40640" indent="0" algn="r">
              <a:spcBef>
                <a:spcPts val="0"/>
              </a:spcBef>
              <a:buNone/>
              <a:defRPr sz="2200">
                <a:solidFill>
                  <a:schemeClr val="bg2">
                    <a:shade val="25000"/>
                  </a:schemeClr>
                </a:solidFill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305165-69BA-42AF-BB27-9E315FBF6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537200"/>
            <a:ext cx="9093200" cy="1168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00" y="589280"/>
            <a:ext cx="9093200" cy="465328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53E552-0E5C-4CC7-BB1A-9CB51522B3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592672"/>
            <a:ext cx="2201333" cy="58419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67" y="592670"/>
            <a:ext cx="6604000" cy="58420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2A4CD-6465-4A4C-9FC3-BF1E88ED0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537200"/>
            <a:ext cx="9093200" cy="1168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589280"/>
            <a:ext cx="9093200" cy="465328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B8257-90A3-4A9D-821D-051FF91721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38667" y="365761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65107" y="482403"/>
            <a:ext cx="9229788" cy="482369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382" y="5476240"/>
            <a:ext cx="9093200" cy="751840"/>
          </a:xfrm>
        </p:spPr>
        <p:txBody>
          <a:bodyPr lIns="101599" bIns="0" anchor="b"/>
          <a:lstStyle>
            <a:lvl1pPr algn="l">
              <a:buNone/>
              <a:defRPr sz="4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382" y="6249427"/>
            <a:ext cx="9093200" cy="467360"/>
          </a:xfrm>
        </p:spPr>
        <p:txBody>
          <a:bodyPr lIns="132079" tIns="0" anchor="t"/>
          <a:lstStyle>
            <a:lvl1pPr marL="0" marR="40640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CF1EB-0180-455D-BACA-F05757E65C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589280"/>
            <a:ext cx="4368800" cy="48768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3733" y="589280"/>
            <a:ext cx="4368800" cy="48768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E7C2D-7CA0-43B7-A377-DBF5AD92D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537200"/>
            <a:ext cx="9093200" cy="116840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93" y="643820"/>
            <a:ext cx="4368800" cy="880180"/>
          </a:xfrm>
        </p:spPr>
        <p:txBody>
          <a:bodyPr lIns="162558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9077" y="643820"/>
            <a:ext cx="4368800" cy="880180"/>
          </a:xfrm>
        </p:spPr>
        <p:txBody>
          <a:bodyPr lIns="152398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74693" y="1608667"/>
            <a:ext cx="4368800" cy="3877733"/>
          </a:xfrm>
        </p:spPr>
        <p:txBody>
          <a:bodyPr anchor="t"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9077" y="1608667"/>
            <a:ext cx="4368800" cy="3877733"/>
          </a:xfrm>
        </p:spPr>
        <p:txBody>
          <a:bodyPr anchor="t"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F7041-FA72-4CD7-9657-D87D885CC4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C7B9B-97B9-4947-BC94-084342E886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8667" y="365761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6A4B0-42EA-45B3-AF74-3931EBB528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204" y="592667"/>
            <a:ext cx="3302000" cy="1016000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154274" y="1608669"/>
            <a:ext cx="3302000" cy="4673458"/>
          </a:xfrm>
        </p:spPr>
        <p:txBody>
          <a:bodyPr lIns="101599"/>
          <a:lstStyle>
            <a:lvl1pPr marL="20320" marR="2032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45969" y="1033493"/>
            <a:ext cx="5140177" cy="5249336"/>
          </a:xfrm>
        </p:spPr>
        <p:txBody>
          <a:bodyPr/>
          <a:lstStyle>
            <a:lvl1pPr>
              <a:defRPr sz="3100">
                <a:solidFill>
                  <a:schemeClr val="tx1"/>
                </a:solidFill>
              </a:defRPr>
            </a:lvl1pPr>
            <a:lvl2pPr>
              <a:defRPr sz="29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B6E15-0BFB-42D7-B6CE-446136FA7E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8667" y="365761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7112001" y="482402"/>
            <a:ext cx="2582894" cy="48260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568951"/>
            <a:ext cx="9144000" cy="1168400"/>
          </a:xfrm>
        </p:spPr>
        <p:txBody>
          <a:bodyPr anchor="t"/>
          <a:lstStyle>
            <a:lvl1pPr algn="l">
              <a:buNone/>
              <a:defRPr sz="4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180791" y="592667"/>
            <a:ext cx="2489200" cy="4679422"/>
          </a:xfrm>
        </p:spPr>
        <p:txBody>
          <a:bodyPr lIns="101599"/>
          <a:lstStyle>
            <a:lvl1pPr marL="50799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54DC-7EAA-47F2-9785-4B9EECB472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1" y="484187"/>
            <a:ext cx="6583680" cy="48260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6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8667" y="365761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65107" y="482402"/>
            <a:ext cx="9229788" cy="60960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58800" y="5539544"/>
            <a:ext cx="9093200" cy="1168400"/>
          </a:xfrm>
          <a:prstGeom prst="rect">
            <a:avLst/>
          </a:prstGeom>
        </p:spPr>
        <p:txBody>
          <a:bodyPr vert="horz" lIns="101599" tIns="50799" rIns="101599" bIns="50799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8800" y="589280"/>
            <a:ext cx="9093200" cy="4653280"/>
          </a:xfrm>
          <a:prstGeom prst="rect">
            <a:avLst/>
          </a:prstGeom>
        </p:spPr>
        <p:txBody>
          <a:bodyPr vert="horz" lIns="203198" tIns="101599" rIns="101599" bIns="50799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195920" y="6790973"/>
            <a:ext cx="2540000" cy="405694"/>
          </a:xfrm>
          <a:prstGeom prst="rect">
            <a:avLst/>
          </a:prstGeom>
        </p:spPr>
        <p:txBody>
          <a:bodyPr vert="horz" lIns="101599" tIns="50799" rIns="101599" bIns="50799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735920" y="6790973"/>
            <a:ext cx="2540000" cy="405694"/>
          </a:xfrm>
          <a:prstGeom prst="rect">
            <a:avLst/>
          </a:prstGeom>
        </p:spPr>
        <p:txBody>
          <a:bodyPr vert="horz" lIns="101599" tIns="50799" rIns="101599" bIns="50799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275920" y="6790973"/>
            <a:ext cx="508000" cy="405694"/>
          </a:xfrm>
          <a:prstGeom prst="rect">
            <a:avLst/>
          </a:prstGeom>
        </p:spPr>
        <p:txBody>
          <a:bodyPr vert="horz" lIns="101599" tIns="50799" rIns="101599" bIns="50799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563047-27F9-4845-923B-E70166FCF2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4637" indent="-294637" algn="l" rtl="0" eaLnBrk="1" latinLnBrk="0" hangingPunct="1">
        <a:spcBef>
          <a:spcPts val="278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9594" indent="-223518" algn="l" rtl="0" eaLnBrk="1" latinLnBrk="0" hangingPunct="1">
        <a:spcBef>
          <a:spcPts val="278"/>
        </a:spcBef>
        <a:buClr>
          <a:schemeClr val="accent1"/>
        </a:buClr>
        <a:buSzPct val="100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873751" indent="-203198" algn="l" rtl="0" eaLnBrk="1" latinLnBrk="0" hangingPunct="1">
        <a:spcBef>
          <a:spcPts val="278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09" indent="-203198" algn="l" rtl="0" eaLnBrk="1" latinLnBrk="0" hangingPunct="1">
        <a:spcBef>
          <a:spcPts val="256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386" indent="-203198" algn="l" rtl="0" eaLnBrk="1" latinLnBrk="0" hangingPunct="1">
        <a:spcBef>
          <a:spcPts val="278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56063" indent="-203198" algn="l" rtl="0" eaLnBrk="1" latinLnBrk="0" hangingPunct="1">
        <a:spcBef>
          <a:spcPts val="27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89741" indent="-203198" algn="l" rtl="0" eaLnBrk="1" latinLnBrk="0" hangingPunct="1">
        <a:spcBef>
          <a:spcPts val="28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79" indent="-203198" algn="l" rtl="0" eaLnBrk="1" latinLnBrk="0" hangingPunct="1">
        <a:spcBef>
          <a:spcPts val="28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87576" indent="-203198" algn="l" rtl="0" eaLnBrk="1" latinLnBrk="0" hangingPunct="1">
        <a:spcBef>
          <a:spcPts val="28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75544" y="1577752"/>
            <a:ext cx="8442325" cy="2112963"/>
          </a:xfrm>
        </p:spPr>
        <p:txBody>
          <a:bodyPr lIns="0" tIns="0" rIns="0" bIns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800" dirty="0" smtClean="0">
                <a:solidFill>
                  <a:srgbClr val="000000"/>
                </a:solidFill>
                <a:latin typeface="Arial" charset="0"/>
              </a:rPr>
              <a:t>Writing for the web</a:t>
            </a:r>
            <a:endParaRPr lang="en-US" sz="4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91768" y="4674096"/>
            <a:ext cx="6616700" cy="1408113"/>
          </a:xfrm>
        </p:spPr>
        <p:txBody>
          <a:bodyPr lIns="0" tIns="0" rIns="0" bIns="0">
            <a:normAutofit fontScale="92500" lnSpcReduction="10000"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Jo Spiller &amp; Ross Ward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Learning Technology Section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College of Medicine and Veterinary Medicine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University of Edinburgh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615504" y="641648"/>
            <a:ext cx="7992888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noProof="0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8. Left-align text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528" y="1433736"/>
            <a:ext cx="8352928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Left-aligned text is easier to read than justified text.</a:t>
            </a:r>
          </a:p>
          <a:p>
            <a:pPr algn="just"/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3200" dirty="0" smtClean="0">
                <a:latin typeface="Arial" pitchFamily="34" charset="0"/>
                <a:cs typeface="Arial" pitchFamily="34" charset="0"/>
              </a:rPr>
              <a:t>The spacing in justified text is different between each word so our eyes have to search for the next word but justified text</a:t>
            </a:r>
          </a:p>
          <a:p>
            <a:pPr algn="just"/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Is easier to read </a:t>
            </a: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dirty="0">
                <a:latin typeface="Arial" pitchFamily="34" charset="0"/>
                <a:cs typeface="Arial" pitchFamily="34" charset="0"/>
              </a:rPr>
              <a:t>t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han centre-aligned text</a:t>
            </a:r>
          </a:p>
          <a:p>
            <a:pPr algn="just"/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GB" sz="3200" dirty="0" smtClean="0">
                <a:latin typeface="Arial" pitchFamily="34" charset="0"/>
                <a:cs typeface="Arial" pitchFamily="34" charset="0"/>
              </a:rPr>
              <a:t>Or right-aligned text</a:t>
            </a: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615504" y="641648"/>
            <a:ext cx="7992888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Conclusion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528" y="1361728"/>
            <a:ext cx="8856984" cy="5088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The 8 guidelines are nothing revolutionary</a:t>
            </a:r>
          </a:p>
          <a:p>
            <a:pPr marL="457200" indent="-457200">
              <a:buFont typeface="Arial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Not difficult to implement</a:t>
            </a:r>
          </a:p>
          <a:p>
            <a:pPr marL="457200" indent="-457200">
              <a:buFont typeface="Arial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Can work for a variety of web writing</a:t>
            </a:r>
          </a:p>
          <a:p>
            <a:pPr marL="457200" indent="-457200">
              <a:buFont typeface="Arial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Look at sites to see how often these guidelines are used</a:t>
            </a:r>
          </a:p>
          <a:p>
            <a:pPr marL="457200" indent="-457200">
              <a:buFont typeface="Arial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Some? All?</a:t>
            </a: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5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615504" y="641648"/>
            <a:ext cx="7992888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8 Guiding </a:t>
            </a:r>
            <a:r>
              <a:rPr lang="en-US" sz="35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Principles for </a:t>
            </a:r>
            <a:r>
              <a:rPr lang="en-US" sz="35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Web Writing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536" y="1433736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Totally different to writing for print</a:t>
            </a:r>
          </a:p>
          <a:p>
            <a:pPr marL="342900" indent="-342900">
              <a:buFont typeface="Arial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We tend to scan content rather than read word-for-word</a:t>
            </a:r>
          </a:p>
          <a:p>
            <a:pPr marL="342900" indent="-342900">
              <a:buFont typeface="Arial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632" y="4414984"/>
            <a:ext cx="2736304" cy="17968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008" y="4458072"/>
            <a:ext cx="2840103" cy="176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615504" y="641648"/>
            <a:ext cx="7992888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1. Use Clear and Simple Language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536" y="143373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Reading from the computer screen is tiring for the eyes and 25% slower than reading print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Tips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Avoid slang or jargon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Use shorter words where possible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Avoid complex sentences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Use active rather than passive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288" y="5682208"/>
            <a:ext cx="1872208" cy="12294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4024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615504" y="641648"/>
            <a:ext cx="7992888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noProof="0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2. Limit each paragraph to one idea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536" y="143373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Readers can then: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Easily scan through each paragraph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Get the gist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Move on to the next paragraph</a:t>
            </a:r>
          </a:p>
          <a:p>
            <a:pPr marL="800100" lvl="1" indent="-342900">
              <a:buFont typeface="Arial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There is no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fear that they’ll be skipping over important information</a:t>
            </a:r>
          </a:p>
          <a:p>
            <a:pPr marL="342900" indent="-342900">
              <a:buFont typeface="Arial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256" y="5403776"/>
            <a:ext cx="1872208" cy="12294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7246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615504" y="641648"/>
            <a:ext cx="7992888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noProof="0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3. Front-load content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536" y="1433736"/>
            <a:ext cx="835292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Means putting the conclusion first</a:t>
            </a: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Followed by the what, how, where, when and why.</a:t>
            </a:r>
          </a:p>
          <a:p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Users can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Quickly scan through the opening sentence</a:t>
            </a: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Instantly understand what the paragraph is about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Decide if they want to read on…</a:t>
            </a: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288" y="5682208"/>
            <a:ext cx="1872208" cy="12294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2981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615504" y="641648"/>
            <a:ext cx="7992888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noProof="0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4. Use descriptive sub-headings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536" y="143373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Readers can then:</a:t>
            </a:r>
          </a:p>
          <a:p>
            <a:pPr marL="800100" lvl="1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See what each section of the page is about.</a:t>
            </a:r>
          </a:p>
          <a:p>
            <a:pPr lvl="1"/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There is no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rule on frequency but suggestion is one every 2 to 4 paragraphs</a:t>
            </a:r>
          </a:p>
          <a:p>
            <a:pPr marL="342900" indent="-342900">
              <a:buFont typeface="Arial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Should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gropu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page content into logical groups</a:t>
            </a: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248" y="5682208"/>
            <a:ext cx="1872208" cy="12294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5128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615504" y="641648"/>
            <a:ext cx="7992888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noProof="0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5. Bolden important words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536" y="1433736"/>
            <a:ext cx="835292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Readers can then s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can the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page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and this text stands out</a:t>
            </a:r>
          </a:p>
          <a:p>
            <a:pPr lvl="1"/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Bolden two or three words which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describe the main point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of the paragraph</a:t>
            </a:r>
          </a:p>
          <a:p>
            <a:pPr marL="342900" indent="-342900">
              <a:buFont typeface="Arial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Readers can instantly gain understanding of what the paragraph is about.</a:t>
            </a:r>
          </a:p>
          <a:p>
            <a:pPr marL="342900" indent="-342900">
              <a:buFont typeface="Arial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248" y="5682208"/>
            <a:ext cx="1872208" cy="12294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7802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615504" y="641648"/>
            <a:ext cx="7992888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6. Use descriptive link text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536" y="1433736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‘Click here’ makes no sense</a:t>
            </a:r>
          </a:p>
          <a:p>
            <a:endParaRPr lang="en-GB" sz="3200" dirty="0"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To find out the destination, users must scan the before and after link text</a:t>
            </a:r>
          </a:p>
          <a:p>
            <a:pPr marL="342900" indent="-342900">
              <a:buFont typeface="Arial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248" y="5682208"/>
            <a:ext cx="1872208" cy="12294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9280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615504" y="641648"/>
            <a:ext cx="7992888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7. Use lists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536" y="143373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Preferable to long paragraphs because:</a:t>
            </a:r>
          </a:p>
          <a:p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Users can read the information vertically rather than horizontally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Are easier to scan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Are less intimidating</a:t>
            </a:r>
          </a:p>
          <a:p>
            <a:pPr marL="457200" indent="-457200">
              <a:buFont typeface="Arial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Are usually more succinct</a:t>
            </a:r>
          </a:p>
          <a:p>
            <a:pPr marL="342900" indent="-342900">
              <a:buFont typeface="Arial"/>
              <a:buChar char="•"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248" y="5682208"/>
            <a:ext cx="1872208" cy="12294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7761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ARTICULATE_PROJECT_OPEN" val="0"/>
  <p:tag name="MMPROD_UIDATA" val="&lt;database version=&quot;7.0&quot;&gt;&lt;object type=&quot;1&quot; unique_id=&quot;10001&quot;&gt;&lt;object type=&quot;2&quot; unique_id=&quot;10026&quot;&gt;&lt;object type=&quot;3&quot; unique_id=&quot;10027&quot;&gt;&lt;property id=&quot;20148&quot; value=&quot;5&quot;/&gt;&lt;property id=&quot;20300&quot; value=&quot;Slide 1 - &amp;quot;eLearning Workshop&amp;#x0D;&amp;#x0A;KCN, Lilongwe&amp;#x0D;&amp;#x0A;Oct 210&amp;quot;&quot;/&gt;&lt;property id=&quot;20307&quot; value=&quot;256&quot;/&gt;&lt;/object&gt;&lt;object type=&quot;3&quot; unique_id=&quot;10028&quot;&gt;&lt;property id=&quot;20148&quot; value=&quot;5&quot;/&gt;&lt;property id=&quot;20300&quot; value=&quot;Slide 2 - &amp;quot;Workshop Plan&amp;quot;&quot;/&gt;&lt;property id=&quot;20307&quot; value=&quot;259&quot;/&gt;&lt;/object&gt;&lt;object type=&quot;3&quot; unique_id=&quot;10029&quot;&gt;&lt;property id=&quot;20148&quot; value=&quot;5&quot;/&gt;&lt;property id=&quot;20300&quot; value=&quot;Slide 3 - &amp;quot;Ice breaker&amp;quot;&quot;/&gt;&lt;property id=&quot;20307&quot; value=&quot;279&quot;/&gt;&lt;/object&gt;&lt;object type=&quot;3&quot; unique_id=&quot;10030&quot;&gt;&lt;property id=&quot;20148&quot; value=&quot;5&quot;/&gt;&lt;property id=&quot;20300&quot; value=&quot;Slide 4&quot;/&gt;&lt;property id=&quot;20307&quot; value=&quot;260&quot;/&gt;&lt;/object&gt;&lt;object type=&quot;3&quot; unique_id=&quot;10031&quot;&gt;&lt;property id=&quot;20148&quot; value=&quot;5&quot;/&gt;&lt;property id=&quot;20300&quot; value=&quot;Slide 5&quot;/&gt;&lt;property id=&quot;20307&quot; value=&quot;280&quot;/&gt;&lt;/object&gt;&lt;object type=&quot;3&quot; unique_id=&quot;10032&quot;&gt;&lt;property id=&quot;20148&quot; value=&quot;5&quot;/&gt;&lt;property id=&quot;20300&quot; value=&quot;Slide 6 - &amp;quot;First things first…&amp;quot;&quot;/&gt;&lt;property id=&quot;20307&quot; value=&quot;262&quot;/&gt;&lt;/object&gt;&lt;object type=&quot;3&quot; unique_id=&quot;10033&quot;&gt;&lt;property id=&quot;20148&quot; value=&quot;5&quot;/&gt;&lt;property id=&quot;20300&quot; value=&quot;Slide 7 - &amp;quot;Key aims of these workshops&amp;quot;&quot;/&gt;&lt;property id=&quot;20307&quot; value=&quot;257&quot;/&gt;&lt;/object&gt;&lt;object type=&quot;3&quot; unique_id=&quot;10034&quot;&gt;&lt;property id=&quot;20148&quot; value=&quot;5&quot;/&gt;&lt;property id=&quot;20300&quot; value=&quot;Slide 8 - &amp;quot;Key outcomes of this workshop&amp;quot;&quot;/&gt;&lt;property id=&quot;20307&quot; value=&quot;258&quot;/&gt;&lt;/object&gt;&lt;object type=&quot;3&quot; unique_id=&quot;10035&quot;&gt;&lt;property id=&quot;20148&quot; value=&quot;5&quot;/&gt;&lt;property id=&quot;20300&quot; value=&quot;Slide 9 - &amp;quot;Blended Learning&amp;quot;&quot;/&gt;&lt;property id=&quot;20307&quot; value=&quot;263&quot;/&gt;&lt;/object&gt;&lt;object type=&quot;3&quot; unique_id=&quot;10036&quot;&gt;&lt;property id=&quot;20148&quot; value=&quot;5&quot;/&gt;&lt;property id=&quot;20300&quot; value=&quot;Slide 10&quot;/&gt;&lt;property id=&quot;20307&quot; value=&quot;264&quot;/&gt;&lt;/object&gt;&lt;object type=&quot;3&quot; unique_id=&quot;10037&quot;&gt;&lt;property id=&quot;20148&quot; value=&quot;5&quot;/&gt;&lt;property id=&quot;20300&quot; value=&quot;Slide 11 - &amp;quot;Consider the following statements. How would you complete them with regards to your own teaching?&amp;quot;&quot;/&gt;&lt;property id=&quot;20307&quot; value=&quot;265&quot;/&gt;&lt;/object&gt;&lt;object type=&quot;3&quot; unique_id=&quot;10038&quot;&gt;&lt;property id=&quot;20148&quot; value=&quot;5&quot;/&gt;&lt;property id=&quot;20300&quot; value=&quot;Slide 12 - &amp;quot;Steps to creating online learning resources.&amp;quot;&quot;/&gt;&lt;property id=&quot;20307&quot; value=&quot;266&quot;/&gt;&lt;/object&gt;&lt;object type=&quot;3&quot; unique_id=&quot;10039&quot;&gt;&lt;property id=&quot;20148&quot; value=&quot;5&quot;/&gt;&lt;property id=&quot;20300&quot; value=&quot;Slide 13&quot;/&gt;&lt;property id=&quot;20307&quot; value=&quot;267&quot;/&gt;&lt;/object&gt;&lt;object type=&quot;3&quot; unique_id=&quot;10040&quot;&gt;&lt;property id=&quot;20148&quot; value=&quot;5&quot;/&gt;&lt;property id=&quot;20300&quot; value=&quot;Slide 14 - &amp;quot;Presentation and Consolidation&amp;quot;&quot;/&gt;&lt;property id=&quot;20307&quot; value=&quot;268&quot;/&gt;&lt;/object&gt;&lt;object type=&quot;3&quot; unique_id=&quot;10041&quot;&gt;&lt;property id=&quot;20148&quot; value=&quot;5&quot;/&gt;&lt;property id=&quot;20300&quot; value=&quot;Slide 15&quot;/&gt;&lt;property id=&quot;20307&quot; value=&quot;269&quot;/&gt;&lt;/object&gt;&lt;object type=&quot;3&quot; unique_id=&quot;10042&quot;&gt;&lt;property id=&quot;20148&quot; value=&quot;5&quot;/&gt;&lt;property id=&quot;20300&quot; value=&quot;Slide 16&quot;/&gt;&lt;property id=&quot;20307&quot; value=&quot;270&quot;/&gt;&lt;/object&gt;&lt;object type=&quot;3&quot; unique_id=&quot;10043&quot;&gt;&lt;property id=&quot;20148&quot; value=&quot;5&quot;/&gt;&lt;property id=&quot;20300&quot; value=&quot;Slide 17&quot;/&gt;&lt;property id=&quot;20307&quot; value=&quot;271&quot;/&gt;&lt;/object&gt;&lt;object type=&quot;3&quot; unique_id=&quot;10044&quot;&gt;&lt;property id=&quot;20148&quot; value=&quot;5&quot;/&gt;&lt;property id=&quot;20300&quot; value=&quot;Slide 18&quot;/&gt;&lt;property id=&quot;20307&quot; value=&quot;277&quot;/&gt;&lt;/object&gt;&lt;object type=&quot;3&quot; unique_id=&quot;10045&quot;&gt;&lt;property id=&quot;20148&quot; value=&quot;5&quot;/&gt;&lt;property id=&quot;20300&quot; value=&quot;Slide 23&quot;/&gt;&lt;property id=&quot;20307&quot; value=&quot;272&quot;/&gt;&lt;/object&gt;&lt;object type=&quot;3&quot; unique_id=&quot;10046&quot;&gt;&lt;property id=&quot;20148&quot; value=&quot;5&quot;/&gt;&lt;property id=&quot;20300&quot; value=&quot;Slide 33&quot;/&gt;&lt;property id=&quot;20307&quot; value=&quot;276&quot;/&gt;&lt;/object&gt;&lt;object type=&quot;3&quot; unique_id=&quot;10048&quot;&gt;&lt;property id=&quot;20148&quot; value=&quot;5&quot;/&gt;&lt;property id=&quot;20300&quot; value=&quot;Slide 34&quot;/&gt;&lt;property id=&quot;20307&quot; value=&quot;274&quot;/&gt;&lt;/object&gt;&lt;object type=&quot;3&quot; unique_id=&quot;10073&quot;&gt;&lt;property id=&quot;20148&quot; value=&quot;5&quot;/&gt;&lt;property id=&quot;20300&quot; value=&quot;Slide 19&quot;/&gt;&lt;property id=&quot;20307&quot; value=&quot;283&quot;/&gt;&lt;/object&gt;&lt;object type=&quot;3&quot; unique_id=&quot;10074&quot;&gt;&lt;property id=&quot;20148&quot; value=&quot;5&quot;/&gt;&lt;property id=&quot;20300&quot; value=&quot;Slide 20&quot;/&gt;&lt;property id=&quot;20307&quot; value=&quot;287&quot;/&gt;&lt;/object&gt;&lt;object type=&quot;3&quot; unique_id=&quot;10075&quot;&gt;&lt;property id=&quot;20148&quot; value=&quot;5&quot;/&gt;&lt;property id=&quot;20300&quot; value=&quot;Slide 21&quot;/&gt;&lt;property id=&quot;20307&quot; value=&quot;286&quot;/&gt;&lt;/object&gt;&lt;object type=&quot;3&quot; unique_id=&quot;10076&quot;&gt;&lt;property id=&quot;20148&quot; value=&quot;5&quot;/&gt;&lt;property id=&quot;20300&quot; value=&quot;Slide 22&quot;/&gt;&lt;property id=&quot;20307&quot; value=&quot;284&quot;/&gt;&lt;/object&gt;&lt;object type=&quot;3&quot; unique_id=&quot;10077&quot;&gt;&lt;property id=&quot;20148&quot; value=&quot;5&quot;/&gt;&lt;property id=&quot;20300&quot; value=&quot;Slide 24&quot;/&gt;&lt;property id=&quot;20307&quot; value=&quot;289&quot;/&gt;&lt;/object&gt;&lt;object type=&quot;3&quot; unique_id=&quot;10078&quot;&gt;&lt;property id=&quot;20148&quot; value=&quot;5&quot;/&gt;&lt;property id=&quot;20300&quot; value=&quot;Slide 25&quot;/&gt;&lt;property id=&quot;20307&quot; value=&quot;290&quot;/&gt;&lt;/object&gt;&lt;object type=&quot;3&quot; unique_id=&quot;10079&quot;&gt;&lt;property id=&quot;20148&quot; value=&quot;5&quot;/&gt;&lt;property id=&quot;20300&quot; value=&quot;Slide 26&quot;/&gt;&lt;property id=&quot;20307&quot; value=&quot;291&quot;/&gt;&lt;/object&gt;&lt;object type=&quot;3&quot; unique_id=&quot;10080&quot;&gt;&lt;property id=&quot;20148&quot; value=&quot;5&quot;/&gt;&lt;property id=&quot;20300&quot; value=&quot;Slide 27&quot;/&gt;&lt;property id=&quot;20307&quot; value=&quot;292&quot;/&gt;&lt;/object&gt;&lt;object type=&quot;3&quot; unique_id=&quot;10081&quot;&gt;&lt;property id=&quot;20148&quot; value=&quot;5&quot;/&gt;&lt;property id=&quot;20300&quot; value=&quot;Slide 28&quot;/&gt;&lt;property id=&quot;20307&quot; value=&quot;293&quot;/&gt;&lt;/object&gt;&lt;object type=&quot;3&quot; unique_id=&quot;10082&quot;&gt;&lt;property id=&quot;20148&quot; value=&quot;5&quot;/&gt;&lt;property id=&quot;20300&quot; value=&quot;Slide 29&quot;/&gt;&lt;property id=&quot;20307&quot; value=&quot;294&quot;/&gt;&lt;/object&gt;&lt;object type=&quot;3&quot; unique_id=&quot;10083&quot;&gt;&lt;property id=&quot;20148&quot; value=&quot;5&quot;/&gt;&lt;property id=&quot;20300&quot; value=&quot;Slide 30&quot;/&gt;&lt;property id=&quot;20307&quot; value=&quot;295&quot;/&gt;&lt;/object&gt;&lt;object type=&quot;3&quot; unique_id=&quot;10084&quot;&gt;&lt;property id=&quot;20148&quot; value=&quot;5&quot;/&gt;&lt;property id=&quot;20300&quot; value=&quot;Slide 31&quot;/&gt;&lt;property id=&quot;20307&quot; value=&quot;297&quot;/&gt;&lt;/object&gt;&lt;object type=&quot;3&quot; unique_id=&quot;10085&quot;&gt;&lt;property id=&quot;20148&quot; value=&quot;5&quot;/&gt;&lt;property id=&quot;20300&quot; value=&quot;Slide 32&quot;/&gt;&lt;property id=&quot;20307&quot; value=&quot;296&quot;/&gt;&lt;/object&gt;&lt;object type=&quot;3&quot; unique_id=&quot;10086&quot;&gt;&lt;property id=&quot;20148&quot; value=&quot;5&quot;/&gt;&lt;property id=&quot;20300&quot; value=&quot;Slide 35&quot;/&gt;&lt;property id=&quot;20307&quot; value=&quot;282&quot;/&gt;&lt;/object&gt;&lt;object type=&quot;3&quot; unique_id=&quot;10087&quot;&gt;&lt;property id=&quot;20148&quot; value=&quot;5&quot;/&gt;&lt;property id=&quot;20300&quot; value=&quot;Slide 36&quot;/&gt;&lt;property id=&quot;20307&quot; value=&quot;288&quot;/&gt;&lt;/object&gt;&lt;/object&gt;&lt;object type=&quot;8&quot; unique_id=&quot;1007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2151</TotalTime>
  <Words>407</Words>
  <Application>Microsoft Macintosh PowerPoint</Application>
  <PresentationFormat>Custom</PresentationFormat>
  <Paragraphs>79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Aspect</vt:lpstr>
      <vt:lpstr>Writing for the web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Jo Spiller</cp:lastModifiedBy>
  <cp:revision>155</cp:revision>
  <dcterms:created xsi:type="dcterms:W3CDTF">2004-05-06T09:28:21Z</dcterms:created>
  <dcterms:modified xsi:type="dcterms:W3CDTF">2011-04-26T13:38:04Z</dcterms:modified>
</cp:coreProperties>
</file>