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0" r:id="rId3"/>
    <p:sldId id="288" r:id="rId4"/>
    <p:sldId id="284" r:id="rId5"/>
    <p:sldId id="289" r:id="rId6"/>
    <p:sldId id="290" r:id="rId7"/>
    <p:sldId id="291" r:id="rId8"/>
    <p:sldId id="287" r:id="rId9"/>
    <p:sldId id="292" r:id="rId10"/>
    <p:sldId id="281" r:id="rId11"/>
    <p:sldId id="293" r:id="rId12"/>
    <p:sldId id="294" r:id="rId13"/>
  </p:sldIdLst>
  <p:sldSz cx="10160000" cy="7620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37" autoAdjust="0"/>
    <p:restoredTop sz="80180" autoAdjust="0"/>
  </p:normalViewPr>
  <p:slideViewPr>
    <p:cSldViewPr>
      <p:cViewPr varScale="1">
        <p:scale>
          <a:sx n="48" d="100"/>
          <a:sy n="48" d="100"/>
        </p:scale>
        <p:origin x="-1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8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0BA83-5C93-42C0-B180-F63D636E32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r>
              <a:rPr lang="en-US" baseline="0" dirty="0" smtClean="0"/>
              <a:t>, Types, Orientation diagrams.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r>
              <a:rPr lang="en-US" baseline="0" dirty="0" smtClean="0"/>
              <a:t>, Types, Orientation diagrams.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do you use it - what assumptions will you make about his understanding and prior knowledge</a:t>
            </a:r>
          </a:p>
          <a:p>
            <a:r>
              <a:rPr lang="en-US" baseline="0" dirty="0" smtClean="0"/>
              <a:t>What else?</a:t>
            </a:r>
          </a:p>
          <a:p>
            <a:r>
              <a:rPr lang="en-US" baseline="0" dirty="0" smtClean="0"/>
              <a:t>You can't take out more money than you have in your account</a:t>
            </a:r>
          </a:p>
          <a:p>
            <a:r>
              <a:rPr lang="en-US" baseline="0" dirty="0" smtClean="0"/>
              <a:t>If you put your PIN number incorrectly 3 times you'll lose your card</a:t>
            </a:r>
          </a:p>
          <a:p>
            <a:r>
              <a:rPr lang="en-US" baseline="0" dirty="0" smtClean="0"/>
              <a:t>For security you should never write down your PIN no anywhere.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r>
              <a:rPr lang="en-US" baseline="0" dirty="0" smtClean="0"/>
              <a:t> of cars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Keys and gear sticks</a:t>
            </a:r>
          </a:p>
          <a:p>
            <a:r>
              <a:rPr lang="en-US" dirty="0" smtClean="0"/>
              <a:t>Processes and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5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Be clear about the assumptions that you will make about knowledge in this</a:t>
            </a:r>
            <a:r>
              <a:rPr lang="en-GB" sz="1200" baseline="0" dirty="0" smtClean="0">
                <a:latin typeface="Arial" pitchFamily="34" charset="0"/>
                <a:cs typeface="Arial" pitchFamily="34" charset="0"/>
              </a:rPr>
              <a:t> unfamiliar world </a:t>
            </a:r>
          </a:p>
          <a:p>
            <a:pPr marL="0" indent="0">
              <a:buFont typeface="Arial"/>
              <a:buNone/>
            </a:pPr>
            <a:r>
              <a:rPr lang="en-GB" sz="1200" baseline="0" dirty="0" smtClean="0">
                <a:latin typeface="Arial" pitchFamily="34" charset="0"/>
                <a:cs typeface="Arial" pitchFamily="34" charset="0"/>
              </a:rPr>
              <a:t>Try to successfully </a:t>
            </a:r>
            <a:r>
              <a:rPr lang="en-GB" sz="1200" baseline="0" dirty="0" err="1" smtClean="0">
                <a:latin typeface="Arial" pitchFamily="34" charset="0"/>
                <a:cs typeface="Arial" pitchFamily="34" charset="0"/>
              </a:rPr>
              <a:t>preempt</a:t>
            </a:r>
            <a:r>
              <a:rPr lang="en-GB" sz="1200" baseline="0" dirty="0" smtClean="0">
                <a:latin typeface="Arial" pitchFamily="34" charset="0"/>
                <a:cs typeface="Arial" pitchFamily="34" charset="0"/>
              </a:rPr>
              <a:t> questions he might have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r>
              <a:rPr lang="en-US" baseline="0" dirty="0" smtClean="0"/>
              <a:t>, Types, Orientation diagrams.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2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5107" y="482402"/>
            <a:ext cx="9229788" cy="345440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2640" y="2022451"/>
            <a:ext cx="8636000" cy="2032000"/>
          </a:xfrm>
        </p:spPr>
        <p:txBody>
          <a:bodyPr lIns="50799" rIns="50799" bIns="50799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02640" y="4094480"/>
            <a:ext cx="8636000" cy="1016000"/>
          </a:xfrm>
        </p:spPr>
        <p:txBody>
          <a:bodyPr lIns="203198" tIns="0"/>
          <a:lstStyle>
            <a:lvl1pPr marL="40640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305165-69BA-42AF-BB27-9E315FBF6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589280"/>
            <a:ext cx="9093200" cy="46532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53E552-0E5C-4CC7-BB1A-9CB51522B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92672"/>
            <a:ext cx="2201333" cy="58419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7" y="592670"/>
            <a:ext cx="6604000" cy="58420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2A4CD-6465-4A4C-9FC3-BF1E88ED0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589280"/>
            <a:ext cx="9093200" cy="465328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8257-90A3-4A9D-821D-051FF91721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5107" y="482403"/>
            <a:ext cx="9229788" cy="482369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82" y="5476240"/>
            <a:ext cx="9093200" cy="751840"/>
          </a:xfrm>
        </p:spPr>
        <p:txBody>
          <a:bodyPr lIns="101599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82" y="6249427"/>
            <a:ext cx="9093200" cy="467360"/>
          </a:xfrm>
        </p:spPr>
        <p:txBody>
          <a:bodyPr lIns="132079" tIns="0" anchor="t"/>
          <a:lstStyle>
            <a:lvl1pPr marL="0" marR="40640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CF1EB-0180-455D-BACA-F05757E65C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733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E7C2D-7CA0-43B7-A377-DBF5AD92D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93" y="643820"/>
            <a:ext cx="4368800" cy="880180"/>
          </a:xfrm>
        </p:spPr>
        <p:txBody>
          <a:bodyPr lIns="1625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9077" y="643820"/>
            <a:ext cx="4368800" cy="880180"/>
          </a:xfrm>
        </p:spPr>
        <p:txBody>
          <a:bodyPr lIns="15239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74693" y="1608667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9077" y="1608667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F7041-FA72-4CD7-9657-D87D885CC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C7B9B-97B9-4947-BC94-084342E886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6A4B0-42EA-45B3-AF74-3931EBB52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04" y="592667"/>
            <a:ext cx="3302000" cy="101600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54274" y="1608669"/>
            <a:ext cx="3302000" cy="4673458"/>
          </a:xfrm>
        </p:spPr>
        <p:txBody>
          <a:bodyPr lIns="101599"/>
          <a:lstStyle>
            <a:lvl1pPr marL="20320" marR="2032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5969" y="1033493"/>
            <a:ext cx="5140177" cy="5249336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B6E15-0BFB-42D7-B6CE-446136FA7E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7112001" y="482402"/>
            <a:ext cx="2582894" cy="48260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568951"/>
            <a:ext cx="9144000" cy="116840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180791" y="592667"/>
            <a:ext cx="2489200" cy="4679422"/>
          </a:xfrm>
        </p:spPr>
        <p:txBody>
          <a:bodyPr lIns="101599"/>
          <a:lstStyle>
            <a:lvl1pPr marL="50799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54DC-7EAA-47F2-9785-4B9EECB47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1" y="484187"/>
            <a:ext cx="6583680" cy="48260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5107" y="482402"/>
            <a:ext cx="9229788" cy="60960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58800" y="5539544"/>
            <a:ext cx="9093200" cy="1168400"/>
          </a:xfrm>
          <a:prstGeom prst="rect">
            <a:avLst/>
          </a:prstGeom>
        </p:spPr>
        <p:txBody>
          <a:bodyPr vert="horz" lIns="101599" tIns="50799" rIns="101599" bIns="5079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8800" y="589280"/>
            <a:ext cx="9093200" cy="4653280"/>
          </a:xfrm>
          <a:prstGeom prst="rect">
            <a:avLst/>
          </a:prstGeom>
        </p:spPr>
        <p:txBody>
          <a:bodyPr vert="horz" lIns="203198" tIns="101599" rIns="101599" bIns="5079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195920" y="6790973"/>
            <a:ext cx="2540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735920" y="6790973"/>
            <a:ext cx="2540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75920" y="6790973"/>
            <a:ext cx="508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563047-27F9-4845-923B-E70166FCF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4637" indent="-294637" algn="l" rtl="0" eaLnBrk="1" latinLnBrk="0" hangingPunct="1">
        <a:spcBef>
          <a:spcPts val="278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9594" indent="-223518" algn="l" rtl="0" eaLnBrk="1" latinLnBrk="0" hangingPunct="1">
        <a:spcBef>
          <a:spcPts val="278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751" indent="-203198" algn="l" rtl="0" eaLnBrk="1" latinLnBrk="0" hangingPunct="1">
        <a:spcBef>
          <a:spcPts val="27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9" indent="-203198" algn="l" rtl="0" eaLnBrk="1" latinLnBrk="0" hangingPunct="1">
        <a:spcBef>
          <a:spcPts val="25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386" indent="-203198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63" indent="-203198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9741" indent="-20319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79" indent="-203198" algn="l" rtl="0" eaLnBrk="1" latinLnBrk="0" hangingPunct="1">
        <a:spcBef>
          <a:spcPts val="28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7576" indent="-20319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75544" y="1577752"/>
            <a:ext cx="8442325" cy="2112963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Thinking TINTS</a:t>
            </a: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27872" y="4674096"/>
            <a:ext cx="5680596" cy="1408113"/>
          </a:xfrm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Jo Spiller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Learning Technology Section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College of Medicine and Veterinary Medicine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University of Edinburgh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2873896"/>
            <a:ext cx="2716800" cy="344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907300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In order to help students understand an unfamiliar world… </a:t>
            </a:r>
            <a:endParaRPr lang="en-US" sz="35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504" y="1937792"/>
            <a:ext cx="864096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</a:rPr>
              <a:t>D</a:t>
            </a:r>
            <a:r>
              <a:rPr lang="en-US" dirty="0" smtClean="0">
                <a:latin typeface="Arial"/>
              </a:rPr>
              <a:t>escribe clearly what something is and what it does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Outline why they need to know this 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Detail step by step what process to take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Detail variations within that process that are important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Explain any new, unfamiliar terms that you use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Preempt the questions they might have and answer them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 		</a:t>
            </a:r>
            <a:r>
              <a:rPr lang="en-US" b="1" dirty="0" smtClean="0">
                <a:latin typeface="Arial"/>
              </a:rPr>
              <a:t>because YOU WON’T BE THERE</a:t>
            </a:r>
            <a:endParaRPr lang="en-US" b="1" dirty="0">
              <a:latin typeface="Arial"/>
            </a:endParaRPr>
          </a:p>
          <a:p>
            <a:endParaRPr lang="en-US" dirty="0">
              <a:latin typeface="Arial"/>
            </a:endParaRPr>
          </a:p>
          <a:p>
            <a:endParaRPr lang="en-US" dirty="0">
              <a:latin typeface="Arial"/>
            </a:endParaRPr>
          </a:p>
        </p:txBody>
      </p:sp>
      <p:pic>
        <p:nvPicPr>
          <p:cNvPr id="2" name="Picture 1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36" y="4948280"/>
            <a:ext cx="1672231" cy="21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907300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504" y="1937792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</a:rPr>
              <a:t>Types of cars?</a:t>
            </a:r>
          </a:p>
          <a:p>
            <a:endParaRPr lang="en-US" sz="3600" dirty="0">
              <a:latin typeface="Arial"/>
            </a:endParaRPr>
          </a:p>
          <a:p>
            <a:r>
              <a:rPr lang="en-US" sz="3600" dirty="0" smtClean="0">
                <a:latin typeface="Arial"/>
              </a:rPr>
              <a:t>How to start a car?</a:t>
            </a:r>
          </a:p>
          <a:p>
            <a:endParaRPr lang="en-US" sz="3600" dirty="0">
              <a:latin typeface="Arial"/>
            </a:endParaRPr>
          </a:p>
          <a:p>
            <a:r>
              <a:rPr lang="en-US" sz="3600" dirty="0" smtClean="0">
                <a:latin typeface="Arial"/>
              </a:rPr>
              <a:t>Where to find what you need?</a:t>
            </a:r>
            <a:endParaRPr lang="en-US" sz="3600" dirty="0">
              <a:latin typeface="Arial"/>
            </a:endParaRPr>
          </a:p>
          <a:p>
            <a:endParaRPr lang="en-US" dirty="0">
              <a:latin typeface="Arial"/>
            </a:endParaRPr>
          </a:p>
        </p:txBody>
      </p:sp>
      <p:pic>
        <p:nvPicPr>
          <p:cNvPr id="2" name="Picture 1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36" y="4948280"/>
            <a:ext cx="1672231" cy="2122448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767904" y="794048"/>
            <a:ext cx="907300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Help TINTS…</a:t>
            </a:r>
            <a:endParaRPr lang="en-US" sz="36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934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907300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504" y="1937792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</a:rPr>
              <a:t>Starting a new ‘interaction’ – tab, process, </a:t>
            </a:r>
            <a:r>
              <a:rPr lang="en-US" sz="3600" dirty="0" err="1" smtClean="0">
                <a:latin typeface="Arial"/>
              </a:rPr>
              <a:t>labelled</a:t>
            </a:r>
            <a:r>
              <a:rPr lang="en-US" sz="3600" dirty="0" smtClean="0">
                <a:latin typeface="Arial"/>
              </a:rPr>
              <a:t> graphic</a:t>
            </a:r>
          </a:p>
          <a:p>
            <a:endParaRPr lang="en-US" sz="3600" dirty="0">
              <a:latin typeface="Arial"/>
            </a:endParaRPr>
          </a:p>
          <a:p>
            <a:r>
              <a:rPr lang="en-US" sz="3600" dirty="0">
                <a:latin typeface="Arial"/>
              </a:rPr>
              <a:t>S</a:t>
            </a:r>
            <a:r>
              <a:rPr lang="en-US" sz="3600" dirty="0" smtClean="0">
                <a:latin typeface="Arial"/>
              </a:rPr>
              <a:t>aving and previewing the ‘interaction’</a:t>
            </a:r>
          </a:p>
          <a:p>
            <a:endParaRPr lang="en-US" sz="3600" dirty="0">
              <a:latin typeface="Arial"/>
            </a:endParaRPr>
          </a:p>
          <a:p>
            <a:r>
              <a:rPr lang="en-US" sz="3600" dirty="0" smtClean="0">
                <a:latin typeface="Arial"/>
              </a:rPr>
              <a:t>Sourcing images</a:t>
            </a:r>
          </a:p>
          <a:p>
            <a:endParaRPr lang="en-US" sz="3600" dirty="0">
              <a:latin typeface="Arial"/>
            </a:endParaRPr>
          </a:p>
          <a:p>
            <a:r>
              <a:rPr lang="en-US" sz="3600" dirty="0" smtClean="0">
                <a:latin typeface="Arial"/>
              </a:rPr>
              <a:t>What else??</a:t>
            </a:r>
          </a:p>
          <a:p>
            <a:endParaRPr lang="en-US" dirty="0" smtClean="0">
              <a:latin typeface="Arial"/>
            </a:endParaRPr>
          </a:p>
          <a:p>
            <a:endParaRPr lang="en-US" dirty="0">
              <a:latin typeface="Arial"/>
            </a:endParaRPr>
          </a:p>
        </p:txBody>
      </p:sp>
      <p:pic>
        <p:nvPicPr>
          <p:cNvPr id="2" name="Picture 1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36" y="4948280"/>
            <a:ext cx="1672231" cy="2122448"/>
          </a:xfrm>
          <a:prstGeom prst="rect">
            <a:avLst/>
          </a:prstGeom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767904" y="794048"/>
            <a:ext cx="907300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What </a:t>
            </a:r>
            <a:r>
              <a:rPr lang="en-US" sz="3600" b="1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did you do…?</a:t>
            </a:r>
            <a:endParaRPr lang="en-US" sz="36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395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857672"/>
            <a:ext cx="633670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Meet TINTS 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7" name="Picture 6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76" y="1073696"/>
            <a:ext cx="2529059" cy="32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plane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16" y="4530081"/>
            <a:ext cx="2923525" cy="2088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544" y="200980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There are TWO things you need to know about TINTS</a:t>
            </a:r>
          </a:p>
          <a:p>
            <a:endParaRPr lang="en-US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Arial"/>
                <a:cs typeface="Arial"/>
              </a:rPr>
              <a:t>He’s not familiar with this world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"/>
                <a:cs typeface="Arial"/>
              </a:rPr>
              <a:t>He needs your help</a:t>
            </a:r>
          </a:p>
          <a:p>
            <a:pPr marL="457200" indent="-457200"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759520" y="641648"/>
            <a:ext cx="633670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He’s in an unfamiliar world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7" name="Picture 6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33" y="785665"/>
            <a:ext cx="187220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tm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21154"/>
          <a:stretch/>
        </p:blipFill>
        <p:spPr>
          <a:xfrm>
            <a:off x="975544" y="1649760"/>
            <a:ext cx="294770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compute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60" y="2657872"/>
            <a:ext cx="3456384" cy="2887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hon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76" y="3593976"/>
            <a:ext cx="27051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687512" y="5898232"/>
            <a:ext cx="633670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Full of unfamiliar concepts</a:t>
            </a:r>
          </a:p>
        </p:txBody>
      </p:sp>
    </p:spTree>
    <p:extLst>
      <p:ext uri="{BB962C8B-B14F-4D97-AF65-F5344CB8AC3E}">
        <p14:creationId xmlns:p14="http://schemas.microsoft.com/office/powerpoint/2010/main" val="172285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Help TINTS? </a:t>
            </a:r>
            <a:endParaRPr lang="en-US" sz="35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504" y="2297832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</a:rPr>
              <a:t>What is it?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What does it do?</a:t>
            </a:r>
          </a:p>
          <a:p>
            <a:endParaRPr lang="en-US" dirty="0">
              <a:latin typeface="Arial"/>
            </a:endParaRPr>
          </a:p>
          <a:p>
            <a:r>
              <a:rPr lang="en-US" dirty="0" smtClean="0">
                <a:latin typeface="Arial"/>
              </a:rPr>
              <a:t>Why do you need to know this?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How do you use it?</a:t>
            </a:r>
          </a:p>
          <a:p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What else should you know?</a:t>
            </a:r>
          </a:p>
          <a:p>
            <a:endParaRPr lang="en-US" dirty="0">
              <a:latin typeface="Arial"/>
            </a:endParaRPr>
          </a:p>
        </p:txBody>
      </p:sp>
      <p:pic>
        <p:nvPicPr>
          <p:cNvPr id="2" name="Picture 1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0" y="4314056"/>
            <a:ext cx="1888255" cy="2396632"/>
          </a:xfrm>
          <a:prstGeom prst="rect">
            <a:avLst/>
          </a:prstGeom>
        </p:spPr>
      </p:pic>
      <p:pic>
        <p:nvPicPr>
          <p:cNvPr id="3" name="Picture 2" descr="beet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68" y="713656"/>
            <a:ext cx="4460651" cy="29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29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rtc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0" y="641648"/>
            <a:ext cx="360680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abrio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00" y="1289720"/>
            <a:ext cx="3384376" cy="270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funnycar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0" y="1937792"/>
            <a:ext cx="5099735" cy="3819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unnycar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92" y="2557469"/>
            <a:ext cx="5040560" cy="3786021"/>
          </a:xfrm>
          <a:prstGeom prst="rect">
            <a:avLst/>
          </a:prstGeom>
        </p:spPr>
      </p:pic>
      <p:pic>
        <p:nvPicPr>
          <p:cNvPr id="7" name="Picture 6" descr="funnycar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569640"/>
            <a:ext cx="9112676" cy="6120680"/>
          </a:xfrm>
          <a:prstGeom prst="rect">
            <a:avLst/>
          </a:prstGeom>
        </p:spPr>
      </p:pic>
      <p:pic>
        <p:nvPicPr>
          <p:cNvPr id="8" name="Picture 7" descr="funnycar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20" y="713656"/>
            <a:ext cx="8128000" cy="6096000"/>
          </a:xfrm>
          <a:prstGeom prst="rect">
            <a:avLst/>
          </a:prstGeom>
        </p:spPr>
      </p:pic>
      <p:pic>
        <p:nvPicPr>
          <p:cNvPr id="6" name="Picture 5" descr="funnycar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4" y="641648"/>
            <a:ext cx="7632848" cy="6583058"/>
          </a:xfrm>
          <a:prstGeom prst="rect">
            <a:avLst/>
          </a:prstGeom>
        </p:spPr>
      </p:pic>
      <p:pic>
        <p:nvPicPr>
          <p:cNvPr id="9" name="Picture 8" descr="funnycar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4" y="785664"/>
            <a:ext cx="910181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k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0" y="1505744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615504" y="713656"/>
            <a:ext cx="633670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How to use a car…</a:t>
            </a:r>
          </a:p>
        </p:txBody>
      </p:sp>
      <p:pic>
        <p:nvPicPr>
          <p:cNvPr id="5" name="Picture 4" descr="carstartbutt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88" y="1577752"/>
            <a:ext cx="259228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ushingac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36" y="3882008"/>
            <a:ext cx="4648200" cy="3086100"/>
          </a:xfrm>
          <a:prstGeom prst="rect">
            <a:avLst/>
          </a:prstGeom>
        </p:spPr>
      </p:pic>
      <p:pic>
        <p:nvPicPr>
          <p:cNvPr id="7" name="Picture 6" descr="automaticgea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8" y="1505744"/>
            <a:ext cx="3829608" cy="510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manualgea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40" y="1505744"/>
            <a:ext cx="3672408" cy="491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949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shbo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1289720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3536" y="569640"/>
            <a:ext cx="72008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</a:rPr>
              <a:t>Where to find everything…</a:t>
            </a:r>
            <a:endParaRPr lang="en-US" sz="3600" b="1" dirty="0"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5" descr="classic_dash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" y="1217712"/>
            <a:ext cx="8636743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49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857672"/>
            <a:ext cx="633670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Professional processes 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7" name="Picture 6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88" y="4771030"/>
            <a:ext cx="1625635" cy="206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03536" y="1721768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Manual removal of the placenta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Insertion of a cannula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Venipuncture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Recording temperature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Resuscitation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Suture Removal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Vacuum drain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Blood Glucose monitoring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12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857672"/>
            <a:ext cx="633670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TINTS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7" name="Picture 6" descr="alien_com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76" y="857672"/>
            <a:ext cx="2529059" cy="32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03536" y="172176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There are TWO things you need to know about TINTS</a:t>
            </a:r>
          </a:p>
          <a:p>
            <a:endParaRPr lang="en-US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Arial"/>
                <a:cs typeface="Arial"/>
              </a:rPr>
              <a:t>He’s not familiar with this world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"/>
                <a:cs typeface="Arial"/>
              </a:rPr>
              <a:t>He needs your help</a:t>
            </a:r>
          </a:p>
          <a:p>
            <a:pPr marL="457200" indent="-457200">
              <a:buAutoNum type="arabicPeriod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520" y="4530080"/>
            <a:ext cx="8856984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Arial"/>
                <a:cs typeface="Arial"/>
              </a:rPr>
              <a:t>The most important this to know about TINTS</a:t>
            </a:r>
          </a:p>
          <a:p>
            <a:pPr lvl="0" fontAlgn="auto">
              <a:lnSpc>
                <a:spcPct val="95000"/>
              </a:lnSpc>
              <a:spcAft>
                <a:spcPts val="0"/>
              </a:spcAft>
              <a:defRPr/>
            </a:pPr>
            <a:endParaRPr lang="en-US" sz="3600" b="1" dirty="0">
              <a:latin typeface="Arial"/>
              <a:cs typeface="Arial"/>
            </a:endParaRPr>
          </a:p>
          <a:p>
            <a:pPr lvl="0"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3600" b="1" dirty="0" smtClean="0">
                <a:latin typeface="Arial"/>
                <a:cs typeface="Arial"/>
              </a:rPr>
              <a:t>TINTS = T</a:t>
            </a:r>
            <a:r>
              <a:rPr lang="en-US" sz="3600" dirty="0" smtClean="0">
                <a:latin typeface="Arial"/>
                <a:cs typeface="Arial"/>
              </a:rPr>
              <a:t>his </a:t>
            </a:r>
            <a:r>
              <a:rPr lang="en-US" sz="3600" b="1" dirty="0">
                <a:latin typeface="Arial"/>
                <a:cs typeface="Arial"/>
              </a:rPr>
              <a:t>I</a:t>
            </a:r>
            <a:r>
              <a:rPr lang="en-US" sz="3600" dirty="0">
                <a:latin typeface="Arial"/>
                <a:cs typeface="Arial"/>
              </a:rPr>
              <a:t>s </a:t>
            </a:r>
            <a:r>
              <a:rPr lang="en-US" sz="3600" b="1" dirty="0">
                <a:latin typeface="Arial"/>
                <a:cs typeface="Arial"/>
              </a:rPr>
              <a:t>N</a:t>
            </a:r>
            <a:r>
              <a:rPr lang="en-US" sz="3600" dirty="0">
                <a:latin typeface="Arial"/>
                <a:cs typeface="Arial"/>
              </a:rPr>
              <a:t>ew </a:t>
            </a:r>
            <a:r>
              <a:rPr lang="en-US" sz="3600" b="1" dirty="0">
                <a:latin typeface="Arial"/>
                <a:cs typeface="Arial"/>
              </a:rPr>
              <a:t>T</a:t>
            </a:r>
            <a:r>
              <a:rPr lang="en-US" sz="3600" dirty="0">
                <a:latin typeface="Arial"/>
                <a:cs typeface="Arial"/>
              </a:rPr>
              <a:t>o </a:t>
            </a:r>
            <a:r>
              <a:rPr lang="en-US" sz="3600" b="1" dirty="0" smtClean="0">
                <a:latin typeface="Arial"/>
                <a:cs typeface="Arial"/>
              </a:rPr>
              <a:t>S</a:t>
            </a:r>
            <a:r>
              <a:rPr lang="en-US" sz="3600" dirty="0" smtClean="0">
                <a:latin typeface="Arial"/>
                <a:cs typeface="Arial"/>
              </a:rPr>
              <a:t>tudents</a:t>
            </a:r>
          </a:p>
          <a:p>
            <a:pPr lvl="0" fontAlgn="auto">
              <a:lnSpc>
                <a:spcPct val="95000"/>
              </a:lnSpc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  <a:p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7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026&quot;&gt;&lt;object type=&quot;3&quot; unique_id=&quot;10027&quot;&gt;&lt;property id=&quot;20148&quot; value=&quot;5&quot;/&gt;&lt;property id=&quot;20300&quot; value=&quot;Slide 1 - &amp;quot;eLearning Workshop&amp;#x0D;&amp;#x0A;KCN, Lilongwe&amp;#x0D;&amp;#x0A;Oct 210&amp;quot;&quot;/&gt;&lt;property id=&quot;20307&quot; value=&quot;256&quot;/&gt;&lt;/object&gt;&lt;object type=&quot;3&quot; unique_id=&quot;10028&quot;&gt;&lt;property id=&quot;20148&quot; value=&quot;5&quot;/&gt;&lt;property id=&quot;20300&quot; value=&quot;Slide 2 - &amp;quot;Workshop Plan&amp;quot;&quot;/&gt;&lt;property id=&quot;20307&quot; value=&quot;259&quot;/&gt;&lt;/object&gt;&lt;object type=&quot;3&quot; unique_id=&quot;10029&quot;&gt;&lt;property id=&quot;20148&quot; value=&quot;5&quot;/&gt;&lt;property id=&quot;20300&quot; value=&quot;Slide 3 - &amp;quot;Ice breaker&amp;quot;&quot;/&gt;&lt;property id=&quot;20307&quot; value=&quot;279&quot;/&gt;&lt;/object&gt;&lt;object type=&quot;3&quot; unique_id=&quot;10030&quot;&gt;&lt;property id=&quot;20148&quot; value=&quot;5&quot;/&gt;&lt;property id=&quot;20300&quot; value=&quot;Slide 4&quot;/&gt;&lt;property id=&quot;20307&quot; value=&quot;260&quot;/&gt;&lt;/object&gt;&lt;object type=&quot;3&quot; unique_id=&quot;10031&quot;&gt;&lt;property id=&quot;20148&quot; value=&quot;5&quot;/&gt;&lt;property id=&quot;20300&quot; value=&quot;Slide 5&quot;/&gt;&lt;property id=&quot;20307&quot; value=&quot;280&quot;/&gt;&lt;/object&gt;&lt;object type=&quot;3&quot; unique_id=&quot;10032&quot;&gt;&lt;property id=&quot;20148&quot; value=&quot;5&quot;/&gt;&lt;property id=&quot;20300&quot; value=&quot;Slide 6 - &amp;quot;First things first…&amp;quot;&quot;/&gt;&lt;property id=&quot;20307&quot; value=&quot;262&quot;/&gt;&lt;/object&gt;&lt;object type=&quot;3&quot; unique_id=&quot;10033&quot;&gt;&lt;property id=&quot;20148&quot; value=&quot;5&quot;/&gt;&lt;property id=&quot;20300&quot; value=&quot;Slide 7 - &amp;quot;Key aims of these workshops&amp;quot;&quot;/&gt;&lt;property id=&quot;20307&quot; value=&quot;257&quot;/&gt;&lt;/object&gt;&lt;object type=&quot;3&quot; unique_id=&quot;10034&quot;&gt;&lt;property id=&quot;20148&quot; value=&quot;5&quot;/&gt;&lt;property id=&quot;20300&quot; value=&quot;Slide 8 - &amp;quot;Key outcomes of this workshop&amp;quot;&quot;/&gt;&lt;property id=&quot;20307&quot; value=&quot;258&quot;/&gt;&lt;/object&gt;&lt;object type=&quot;3&quot; unique_id=&quot;10035&quot;&gt;&lt;property id=&quot;20148&quot; value=&quot;5&quot;/&gt;&lt;property id=&quot;20300&quot; value=&quot;Slide 9 - &amp;quot;Blended Learning&amp;quot;&quot;/&gt;&lt;property id=&quot;20307&quot; value=&quot;263&quot;/&gt;&lt;/object&gt;&lt;object type=&quot;3&quot; unique_id=&quot;10036&quot;&gt;&lt;property id=&quot;20148&quot; value=&quot;5&quot;/&gt;&lt;property id=&quot;20300&quot; value=&quot;Slide 10&quot;/&gt;&lt;property id=&quot;20307&quot; value=&quot;264&quot;/&gt;&lt;/object&gt;&lt;object type=&quot;3&quot; unique_id=&quot;10037&quot;&gt;&lt;property id=&quot;20148&quot; value=&quot;5&quot;/&gt;&lt;property id=&quot;20300&quot; value=&quot;Slide 11 - &amp;quot;Consider the following statements. How would you complete them with regards to your own teaching?&amp;quot;&quot;/&gt;&lt;property id=&quot;20307&quot; value=&quot;265&quot;/&gt;&lt;/object&gt;&lt;object type=&quot;3&quot; unique_id=&quot;10038&quot;&gt;&lt;property id=&quot;20148&quot; value=&quot;5&quot;/&gt;&lt;property id=&quot;20300&quot; value=&quot;Slide 12 - &amp;quot;Steps to creating online learning resources.&amp;quot;&quot;/&gt;&lt;property id=&quot;20307&quot; value=&quot;266&quot;/&gt;&lt;/object&gt;&lt;object type=&quot;3&quot; unique_id=&quot;10039&quot;&gt;&lt;property id=&quot;20148&quot; value=&quot;5&quot;/&gt;&lt;property id=&quot;20300&quot; value=&quot;Slide 13&quot;/&gt;&lt;property id=&quot;20307&quot; value=&quot;267&quot;/&gt;&lt;/object&gt;&lt;object type=&quot;3&quot; unique_id=&quot;10040&quot;&gt;&lt;property id=&quot;20148&quot; value=&quot;5&quot;/&gt;&lt;property id=&quot;20300&quot; value=&quot;Slide 14 - &amp;quot;Presentation and Consolidation&amp;quot;&quot;/&gt;&lt;property id=&quot;20307&quot; value=&quot;268&quot;/&gt;&lt;/object&gt;&lt;object type=&quot;3&quot; unique_id=&quot;10041&quot;&gt;&lt;property id=&quot;20148&quot; value=&quot;5&quot;/&gt;&lt;property id=&quot;20300&quot; value=&quot;Slide 15&quot;/&gt;&lt;property id=&quot;20307&quot; value=&quot;269&quot;/&gt;&lt;/object&gt;&lt;object type=&quot;3&quot; unique_id=&quot;10042&quot;&gt;&lt;property id=&quot;20148&quot; value=&quot;5&quot;/&gt;&lt;property id=&quot;20300&quot; value=&quot;Slide 16&quot;/&gt;&lt;property id=&quot;20307&quot; value=&quot;270&quot;/&gt;&lt;/object&gt;&lt;object type=&quot;3&quot; unique_id=&quot;10043&quot;&gt;&lt;property id=&quot;20148&quot; value=&quot;5&quot;/&gt;&lt;property id=&quot;20300&quot; value=&quot;Slide 17&quot;/&gt;&lt;property id=&quot;20307&quot; value=&quot;271&quot;/&gt;&lt;/object&gt;&lt;object type=&quot;3&quot; unique_id=&quot;10044&quot;&gt;&lt;property id=&quot;20148&quot; value=&quot;5&quot;/&gt;&lt;property id=&quot;20300&quot; value=&quot;Slide 18&quot;/&gt;&lt;property id=&quot;20307&quot; value=&quot;277&quot;/&gt;&lt;/object&gt;&lt;object type=&quot;3&quot; unique_id=&quot;10045&quot;&gt;&lt;property id=&quot;20148&quot; value=&quot;5&quot;/&gt;&lt;property id=&quot;20300&quot; value=&quot;Slide 23&quot;/&gt;&lt;property id=&quot;20307&quot; value=&quot;272&quot;/&gt;&lt;/object&gt;&lt;object type=&quot;3&quot; unique_id=&quot;10046&quot;&gt;&lt;property id=&quot;20148&quot; value=&quot;5&quot;/&gt;&lt;property id=&quot;20300&quot; value=&quot;Slide 33&quot;/&gt;&lt;property id=&quot;20307&quot; value=&quot;276&quot;/&gt;&lt;/object&gt;&lt;object type=&quot;3&quot; unique_id=&quot;10048&quot;&gt;&lt;property id=&quot;20148&quot; value=&quot;5&quot;/&gt;&lt;property id=&quot;20300&quot; value=&quot;Slide 34&quot;/&gt;&lt;property id=&quot;20307&quot; value=&quot;274&quot;/&gt;&lt;/object&gt;&lt;object type=&quot;3&quot; unique_id=&quot;10073&quot;&gt;&lt;property id=&quot;20148&quot; value=&quot;5&quot;/&gt;&lt;property id=&quot;20300&quot; value=&quot;Slide 19&quot;/&gt;&lt;property id=&quot;20307&quot; value=&quot;283&quot;/&gt;&lt;/object&gt;&lt;object type=&quot;3&quot; unique_id=&quot;10074&quot;&gt;&lt;property id=&quot;20148&quot; value=&quot;5&quot;/&gt;&lt;property id=&quot;20300&quot; value=&quot;Slide 20&quot;/&gt;&lt;property id=&quot;20307&quot; value=&quot;287&quot;/&gt;&lt;/object&gt;&lt;object type=&quot;3&quot; unique_id=&quot;10075&quot;&gt;&lt;property id=&quot;20148&quot; value=&quot;5&quot;/&gt;&lt;property id=&quot;20300&quot; value=&quot;Slide 21&quot;/&gt;&lt;property id=&quot;20307&quot; value=&quot;286&quot;/&gt;&lt;/object&gt;&lt;object type=&quot;3&quot; unique_id=&quot;10076&quot;&gt;&lt;property id=&quot;20148&quot; value=&quot;5&quot;/&gt;&lt;property id=&quot;20300&quot; value=&quot;Slide 22&quot;/&gt;&lt;property id=&quot;20307&quot; value=&quot;284&quot;/&gt;&lt;/object&gt;&lt;object type=&quot;3&quot; unique_id=&quot;10077&quot;&gt;&lt;property id=&quot;20148&quot; value=&quot;5&quot;/&gt;&lt;property id=&quot;20300&quot; value=&quot;Slide 24&quot;/&gt;&lt;property id=&quot;20307&quot; value=&quot;289&quot;/&gt;&lt;/object&gt;&lt;object type=&quot;3&quot; unique_id=&quot;10078&quot;&gt;&lt;property id=&quot;20148&quot; value=&quot;5&quot;/&gt;&lt;property id=&quot;20300&quot; value=&quot;Slide 25&quot;/&gt;&lt;property id=&quot;20307&quot; value=&quot;290&quot;/&gt;&lt;/object&gt;&lt;object type=&quot;3&quot; unique_id=&quot;10079&quot;&gt;&lt;property id=&quot;20148&quot; value=&quot;5&quot;/&gt;&lt;property id=&quot;20300&quot; value=&quot;Slide 26&quot;/&gt;&lt;property id=&quot;20307&quot; value=&quot;291&quot;/&gt;&lt;/object&gt;&lt;object type=&quot;3&quot; unique_id=&quot;10080&quot;&gt;&lt;property id=&quot;20148&quot; value=&quot;5&quot;/&gt;&lt;property id=&quot;20300&quot; value=&quot;Slide 27&quot;/&gt;&lt;property id=&quot;20307&quot; value=&quot;292&quot;/&gt;&lt;/object&gt;&lt;object type=&quot;3&quot; unique_id=&quot;10081&quot;&gt;&lt;property id=&quot;20148&quot; value=&quot;5&quot;/&gt;&lt;property id=&quot;20300&quot; value=&quot;Slide 28&quot;/&gt;&lt;property id=&quot;20307&quot; value=&quot;293&quot;/&gt;&lt;/object&gt;&lt;object type=&quot;3&quot; unique_id=&quot;10082&quot;&gt;&lt;property id=&quot;20148&quot; value=&quot;5&quot;/&gt;&lt;property id=&quot;20300&quot; value=&quot;Slide 29&quot;/&gt;&lt;property id=&quot;20307&quot; value=&quot;294&quot;/&gt;&lt;/object&gt;&lt;object type=&quot;3&quot; unique_id=&quot;10083&quot;&gt;&lt;property id=&quot;20148&quot; value=&quot;5&quot;/&gt;&lt;property id=&quot;20300&quot; value=&quot;Slide 30&quot;/&gt;&lt;property id=&quot;20307&quot; value=&quot;295&quot;/&gt;&lt;/object&gt;&lt;object type=&quot;3&quot; unique_id=&quot;10084&quot;&gt;&lt;property id=&quot;20148&quot; value=&quot;5&quot;/&gt;&lt;property id=&quot;20300&quot; value=&quot;Slide 31&quot;/&gt;&lt;property id=&quot;20307&quot; value=&quot;297&quot;/&gt;&lt;/object&gt;&lt;object type=&quot;3&quot; unique_id=&quot;10085&quot;&gt;&lt;property id=&quot;20148&quot; value=&quot;5&quot;/&gt;&lt;property id=&quot;20300&quot; value=&quot;Slide 32&quot;/&gt;&lt;property id=&quot;20307&quot; value=&quot;296&quot;/&gt;&lt;/object&gt;&lt;object type=&quot;3&quot; unique_id=&quot;10086&quot;&gt;&lt;property id=&quot;20148&quot; value=&quot;5&quot;/&gt;&lt;property id=&quot;20300&quot; value=&quot;Slide 35&quot;/&gt;&lt;property id=&quot;20307&quot; value=&quot;282&quot;/&gt;&lt;/object&gt;&lt;object type=&quot;3&quot; unique_id=&quot;10087&quot;&gt;&lt;property id=&quot;20148&quot; value=&quot;5&quot;/&gt;&lt;property id=&quot;20300&quot; value=&quot;Slide 36&quot;/&gt;&lt;property id=&quot;20307&quot; value=&quot;288&quot;/&gt;&lt;/object&gt;&lt;/object&gt;&lt;object type=&quot;8&quot; unique_id=&quot;1007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4331</TotalTime>
  <Words>385</Words>
  <Application>Microsoft Macintosh PowerPoint</Application>
  <PresentationFormat>Custom</PresentationFormat>
  <Paragraphs>96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Thinking TINTS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Jo Spiller</cp:lastModifiedBy>
  <cp:revision>211</cp:revision>
  <dcterms:created xsi:type="dcterms:W3CDTF">2004-05-06T09:28:21Z</dcterms:created>
  <dcterms:modified xsi:type="dcterms:W3CDTF">2012-05-10T10:53:17Z</dcterms:modified>
</cp:coreProperties>
</file>