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9" r:id="rId3"/>
    <p:sldId id="29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7" r:id="rId15"/>
    <p:sldId id="283" r:id="rId16"/>
    <p:sldId id="287" r:id="rId17"/>
    <p:sldId id="286" r:id="rId18"/>
    <p:sldId id="284" r:id="rId19"/>
    <p:sldId id="272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7" r:id="rId28"/>
    <p:sldId id="296" r:id="rId29"/>
    <p:sldId id="276" r:id="rId30"/>
    <p:sldId id="274" r:id="rId31"/>
    <p:sldId id="282" r:id="rId32"/>
    <p:sldId id="288" r:id="rId33"/>
  </p:sldIdLst>
  <p:sldSz cx="10160000" cy="7620000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7" autoAdjust="0"/>
    <p:restoredTop sz="80180" autoAdjust="0"/>
  </p:normalViewPr>
  <p:slideViewPr>
    <p:cSldViewPr>
      <p:cViewPr varScale="1">
        <p:scale>
          <a:sx n="63" d="100"/>
          <a:sy n="63" d="100"/>
        </p:scale>
        <p:origin x="-12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670D6-CF01-40E2-B4DE-2A07C1312CE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DF0C9CE-9DC1-4C0B-901E-80941EC78139}">
      <dgm:prSet phldrT="[Text]" custT="1"/>
      <dgm:spPr>
        <a:gradFill rotWithShape="0">
          <a:gsLst>
            <a:gs pos="0">
              <a:schemeClr val="accent4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4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4">
                <a:lumMod val="40000"/>
                <a:lumOff val="60000"/>
                <a:tint val="23500"/>
                <a:satMod val="160000"/>
              </a:schemeClr>
            </a:gs>
          </a:gsLst>
          <a:lin ang="16200000" scaled="1"/>
        </a:gradFill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endParaRPr lang="en-GB" sz="1800" b="1" dirty="0" smtClean="0">
            <a:solidFill>
              <a:schemeClr val="tx1">
                <a:lumMod val="50000"/>
                <a:lumOff val="50000"/>
              </a:schemeClr>
            </a:solidFill>
          </a:endParaRPr>
        </a:p>
        <a:p>
          <a:r>
            <a:rPr lang="en-GB" sz="18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Face to Face Learning</a:t>
          </a:r>
          <a:endParaRPr lang="en-GB" sz="1800" b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1475AC6-A346-43D3-BC89-1D5358FE36C2}" type="parTrans" cxnId="{50F9FD5E-379D-46AE-B289-7C70A3098BFF}">
      <dgm:prSet/>
      <dgm:spPr/>
      <dgm:t>
        <a:bodyPr/>
        <a:lstStyle/>
        <a:p>
          <a:endParaRPr lang="en-GB"/>
        </a:p>
      </dgm:t>
    </dgm:pt>
    <dgm:pt modelId="{7B7A3E8F-7A73-4489-B68F-317654B05FF0}" type="sibTrans" cxnId="{50F9FD5E-379D-46AE-B289-7C70A3098BFF}">
      <dgm:prSet/>
      <dgm:spPr/>
      <dgm:t>
        <a:bodyPr/>
        <a:lstStyle/>
        <a:p>
          <a:endParaRPr lang="en-GB"/>
        </a:p>
      </dgm:t>
    </dgm:pt>
    <dgm:pt modelId="{73AB77F0-DE35-491E-9CDF-C8D45445D963}">
      <dgm:prSet phldrT="[Text]" custT="1"/>
      <dgm:spPr>
        <a:gradFill rotWithShape="0">
          <a:gsLst>
            <a:gs pos="0">
              <a:schemeClr val="accent1">
                <a:lumMod val="50000"/>
                <a:alpha val="59000"/>
              </a:schemeClr>
            </a:gs>
            <a:gs pos="57000">
              <a:schemeClr val="accent1">
                <a:lumMod val="75000"/>
                <a:alpha val="49000"/>
              </a:schemeClr>
            </a:gs>
            <a:gs pos="100000">
              <a:schemeClr val="accent1">
                <a:lumMod val="60000"/>
                <a:lumOff val="40000"/>
                <a:alpha val="81000"/>
              </a:schemeClr>
            </a:gs>
          </a:gsLst>
          <a:lin ang="16200000" scaled="1"/>
        </a:gradFill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r>
            <a:rPr lang="en-GB" sz="18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Online Learning</a:t>
          </a:r>
          <a:endParaRPr lang="en-GB" sz="1800" b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4849D8B-5ADE-4E15-851E-EB78E22CFCD4}" type="parTrans" cxnId="{5C5F203A-01C4-41E2-BF9B-83685BA6922C}">
      <dgm:prSet/>
      <dgm:spPr/>
      <dgm:t>
        <a:bodyPr/>
        <a:lstStyle/>
        <a:p>
          <a:endParaRPr lang="en-GB"/>
        </a:p>
      </dgm:t>
    </dgm:pt>
    <dgm:pt modelId="{FFB48EF8-56D5-4E42-8109-9FA25C900E53}" type="sibTrans" cxnId="{5C5F203A-01C4-41E2-BF9B-83685BA6922C}">
      <dgm:prSet/>
      <dgm:spPr/>
      <dgm:t>
        <a:bodyPr/>
        <a:lstStyle/>
        <a:p>
          <a:endParaRPr lang="en-GB"/>
        </a:p>
      </dgm:t>
    </dgm:pt>
    <dgm:pt modelId="{E2151B78-C1A2-44E5-9435-65F0CAD61D68}">
      <dgm:prSet phldrT="[Text]" custT="1"/>
      <dgm:spPr>
        <a:gradFill flip="none" rotWithShape="1">
          <a:gsLst>
            <a:gs pos="0">
              <a:schemeClr val="accent2">
                <a:lumMod val="75000"/>
                <a:alpha val="71000"/>
              </a:schemeClr>
            </a:gs>
            <a:gs pos="99000">
              <a:schemeClr val="bg1">
                <a:alpha val="61000"/>
              </a:schemeClr>
            </a:gs>
            <a:gs pos="100000">
              <a:schemeClr val="accent4">
                <a:lumMod val="40000"/>
                <a:lumOff val="60000"/>
                <a:tint val="23500"/>
                <a:satMod val="160000"/>
                <a:alpha val="77000"/>
              </a:schemeClr>
            </a:gs>
          </a:gsLst>
          <a:lin ang="16200000" scaled="1"/>
          <a:tileRect/>
        </a:gradFill>
        <a:ln>
          <a:solidFill>
            <a:schemeClr val="accent1">
              <a:shade val="50000"/>
            </a:schemeClr>
          </a:solidFill>
        </a:ln>
      </dgm:spPr>
      <dgm:t>
        <a:bodyPr/>
        <a:lstStyle/>
        <a:p>
          <a:r>
            <a:rPr lang="en-GB" sz="18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Self Paced Learning</a:t>
          </a:r>
          <a:endParaRPr lang="en-GB" sz="1800" b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7D0B388-C825-4C03-963A-880B9997A85E}" type="parTrans" cxnId="{ED619D93-82F7-44E6-9217-67A03E0E3B9E}">
      <dgm:prSet/>
      <dgm:spPr/>
      <dgm:t>
        <a:bodyPr/>
        <a:lstStyle/>
        <a:p>
          <a:endParaRPr lang="en-GB"/>
        </a:p>
      </dgm:t>
    </dgm:pt>
    <dgm:pt modelId="{6A038ABF-7C40-4379-8DF8-82FEF7185612}" type="sibTrans" cxnId="{ED619D93-82F7-44E6-9217-67A03E0E3B9E}">
      <dgm:prSet/>
      <dgm:spPr/>
      <dgm:t>
        <a:bodyPr/>
        <a:lstStyle/>
        <a:p>
          <a:endParaRPr lang="en-GB"/>
        </a:p>
      </dgm:t>
    </dgm:pt>
    <dgm:pt modelId="{82D8BE74-614C-41C3-AF1C-BCD4A0C22B53}" type="pres">
      <dgm:prSet presAssocID="{DDF670D6-CF01-40E2-B4DE-2A07C1312CED}" presName="compositeShape" presStyleCnt="0">
        <dgm:presLayoutVars>
          <dgm:chMax val="7"/>
          <dgm:dir/>
          <dgm:resizeHandles val="exact"/>
        </dgm:presLayoutVars>
      </dgm:prSet>
      <dgm:spPr/>
    </dgm:pt>
    <dgm:pt modelId="{98D309D8-D358-4196-BF5C-50B67AA9471A}" type="pres">
      <dgm:prSet presAssocID="{BDF0C9CE-9DC1-4C0B-901E-80941EC78139}" presName="circ1" presStyleLbl="vennNode1" presStyleIdx="0" presStyleCnt="3" custLinFactNeighborX="458" custLinFactNeighborY="-4464"/>
      <dgm:spPr/>
      <dgm:t>
        <a:bodyPr/>
        <a:lstStyle/>
        <a:p>
          <a:endParaRPr lang="en-GB"/>
        </a:p>
      </dgm:t>
    </dgm:pt>
    <dgm:pt modelId="{95B0B68E-5677-4674-809C-551AC0ECB373}" type="pres">
      <dgm:prSet presAssocID="{BDF0C9CE-9DC1-4C0B-901E-80941EC7813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8A57AD-B1FB-43EC-BEC0-B2645DD1058D}" type="pres">
      <dgm:prSet presAssocID="{73AB77F0-DE35-491E-9CDF-C8D45445D963}" presName="circ2" presStyleLbl="vennNode1" presStyleIdx="1" presStyleCnt="3" custScaleX="101830" custLinFactNeighborX="5859" custLinFactNeighborY="4519"/>
      <dgm:spPr/>
      <dgm:t>
        <a:bodyPr/>
        <a:lstStyle/>
        <a:p>
          <a:endParaRPr lang="en-GB"/>
        </a:p>
      </dgm:t>
    </dgm:pt>
    <dgm:pt modelId="{65B396A2-5A1C-4280-8475-D354DE521851}" type="pres">
      <dgm:prSet presAssocID="{73AB77F0-DE35-491E-9CDF-C8D45445D9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798CCE-1452-4E86-A102-34D511534C3D}" type="pres">
      <dgm:prSet presAssocID="{E2151B78-C1A2-44E5-9435-65F0CAD61D68}" presName="circ3" presStyleLbl="vennNode1" presStyleIdx="2" presStyleCnt="3" custLinFactNeighborX="-7023" custLinFactNeighborY="7177"/>
      <dgm:spPr/>
      <dgm:t>
        <a:bodyPr/>
        <a:lstStyle/>
        <a:p>
          <a:endParaRPr lang="en-GB"/>
        </a:p>
      </dgm:t>
    </dgm:pt>
    <dgm:pt modelId="{BFBF3B8A-22D4-4AED-8DDB-F98B3ED6A6FC}" type="pres">
      <dgm:prSet presAssocID="{E2151B78-C1A2-44E5-9435-65F0CAD61D6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619D93-82F7-44E6-9217-67A03E0E3B9E}" srcId="{DDF670D6-CF01-40E2-B4DE-2A07C1312CED}" destId="{E2151B78-C1A2-44E5-9435-65F0CAD61D68}" srcOrd="2" destOrd="0" parTransId="{47D0B388-C825-4C03-963A-880B9997A85E}" sibTransId="{6A038ABF-7C40-4379-8DF8-82FEF7185612}"/>
    <dgm:cxn modelId="{D3B49C6A-B988-46FA-A278-6A5BD607739F}" type="presOf" srcId="{E2151B78-C1A2-44E5-9435-65F0CAD61D68}" destId="{A8798CCE-1452-4E86-A102-34D511534C3D}" srcOrd="0" destOrd="0" presId="urn:microsoft.com/office/officeart/2005/8/layout/venn1"/>
    <dgm:cxn modelId="{6602BB06-5421-4448-B0A4-D42B7F0A21B0}" type="presOf" srcId="{E2151B78-C1A2-44E5-9435-65F0CAD61D68}" destId="{BFBF3B8A-22D4-4AED-8DDB-F98B3ED6A6FC}" srcOrd="1" destOrd="0" presId="urn:microsoft.com/office/officeart/2005/8/layout/venn1"/>
    <dgm:cxn modelId="{621F24F0-34DE-41E5-9B1D-728462B8300F}" type="presOf" srcId="{DDF670D6-CF01-40E2-B4DE-2A07C1312CED}" destId="{82D8BE74-614C-41C3-AF1C-BCD4A0C22B53}" srcOrd="0" destOrd="0" presId="urn:microsoft.com/office/officeart/2005/8/layout/venn1"/>
    <dgm:cxn modelId="{FFE31916-24E2-4735-8AB9-1CDE5120DBCF}" type="presOf" srcId="{BDF0C9CE-9DC1-4C0B-901E-80941EC78139}" destId="{98D309D8-D358-4196-BF5C-50B67AA9471A}" srcOrd="0" destOrd="0" presId="urn:microsoft.com/office/officeart/2005/8/layout/venn1"/>
    <dgm:cxn modelId="{46D5915B-E992-4095-B48B-2F0DDBCCCA82}" type="presOf" srcId="{BDF0C9CE-9DC1-4C0B-901E-80941EC78139}" destId="{95B0B68E-5677-4674-809C-551AC0ECB373}" srcOrd="1" destOrd="0" presId="urn:microsoft.com/office/officeart/2005/8/layout/venn1"/>
    <dgm:cxn modelId="{50F9FD5E-379D-46AE-B289-7C70A3098BFF}" srcId="{DDF670D6-CF01-40E2-B4DE-2A07C1312CED}" destId="{BDF0C9CE-9DC1-4C0B-901E-80941EC78139}" srcOrd="0" destOrd="0" parTransId="{21475AC6-A346-43D3-BC89-1D5358FE36C2}" sibTransId="{7B7A3E8F-7A73-4489-B68F-317654B05FF0}"/>
    <dgm:cxn modelId="{1054E3AA-920A-43C9-8771-1C362E3FDB14}" type="presOf" srcId="{73AB77F0-DE35-491E-9CDF-C8D45445D963}" destId="{65B396A2-5A1C-4280-8475-D354DE521851}" srcOrd="1" destOrd="0" presId="urn:microsoft.com/office/officeart/2005/8/layout/venn1"/>
    <dgm:cxn modelId="{2E3A780A-91DF-4EFC-B29D-BB4F5FE7BCA6}" type="presOf" srcId="{73AB77F0-DE35-491E-9CDF-C8D45445D963}" destId="{688A57AD-B1FB-43EC-BEC0-B2645DD1058D}" srcOrd="0" destOrd="0" presId="urn:microsoft.com/office/officeart/2005/8/layout/venn1"/>
    <dgm:cxn modelId="{5C5F203A-01C4-41E2-BF9B-83685BA6922C}" srcId="{DDF670D6-CF01-40E2-B4DE-2A07C1312CED}" destId="{73AB77F0-DE35-491E-9CDF-C8D45445D963}" srcOrd="1" destOrd="0" parTransId="{74849D8B-5ADE-4E15-851E-EB78E22CFCD4}" sibTransId="{FFB48EF8-56D5-4E42-8109-9FA25C900E53}"/>
    <dgm:cxn modelId="{9A09C9ED-C573-40C6-9EC9-0F9C6B6654E8}" type="presParOf" srcId="{82D8BE74-614C-41C3-AF1C-BCD4A0C22B53}" destId="{98D309D8-D358-4196-BF5C-50B67AA9471A}" srcOrd="0" destOrd="0" presId="urn:microsoft.com/office/officeart/2005/8/layout/venn1"/>
    <dgm:cxn modelId="{E4D02F98-113B-429A-832B-7F2A342ACD86}" type="presParOf" srcId="{82D8BE74-614C-41C3-AF1C-BCD4A0C22B53}" destId="{95B0B68E-5677-4674-809C-551AC0ECB373}" srcOrd="1" destOrd="0" presId="urn:microsoft.com/office/officeart/2005/8/layout/venn1"/>
    <dgm:cxn modelId="{A6199858-EE71-4A21-896A-65E467C8750C}" type="presParOf" srcId="{82D8BE74-614C-41C3-AF1C-BCD4A0C22B53}" destId="{688A57AD-B1FB-43EC-BEC0-B2645DD1058D}" srcOrd="2" destOrd="0" presId="urn:microsoft.com/office/officeart/2005/8/layout/venn1"/>
    <dgm:cxn modelId="{E6CC4E06-C53D-409A-9F85-FD0DF64C782D}" type="presParOf" srcId="{82D8BE74-614C-41C3-AF1C-BCD4A0C22B53}" destId="{65B396A2-5A1C-4280-8475-D354DE521851}" srcOrd="3" destOrd="0" presId="urn:microsoft.com/office/officeart/2005/8/layout/venn1"/>
    <dgm:cxn modelId="{0EFC5B4F-6267-4A9C-8349-CBCF45B33D28}" type="presParOf" srcId="{82D8BE74-614C-41C3-AF1C-BCD4A0C22B53}" destId="{A8798CCE-1452-4E86-A102-34D511534C3D}" srcOrd="4" destOrd="0" presId="urn:microsoft.com/office/officeart/2005/8/layout/venn1"/>
    <dgm:cxn modelId="{E480E237-BD32-4C42-8D03-CDE52BD7E18A}" type="presParOf" srcId="{82D8BE74-614C-41C3-AF1C-BCD4A0C22B53}" destId="{BFBF3B8A-22D4-4AED-8DDB-F98B3ED6A6F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1DEA76-517D-4E87-BE12-A32752A6E78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A92C78-AACA-4352-B442-D44E2A3890EF}">
      <dgm:prSet phldrT="[Text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99000">
              <a:schemeClr val="bg1">
                <a:alpha val="61000"/>
              </a:schemeClr>
            </a:gs>
            <a:gs pos="100000">
              <a:schemeClr val="accent4">
                <a:lumMod val="40000"/>
                <a:lumOff val="60000"/>
                <a:tint val="23500"/>
                <a:satMod val="160000"/>
                <a:alpha val="77000"/>
              </a:schemeClr>
            </a:gs>
          </a:gsLst>
          <a:lin ang="16200000" scaled="1"/>
        </a:gradFill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 charset="0"/>
            </a:rPr>
            <a:t>Planning the basic framework</a:t>
          </a:r>
          <a:endParaRPr lang="en-US" sz="2400" b="1" dirty="0" smtClean="0"/>
        </a:p>
        <a:p>
          <a:r>
            <a:rPr lang="en-US" sz="1600" dirty="0" smtClean="0">
              <a:solidFill>
                <a:srgbClr val="000000"/>
              </a:solidFill>
              <a:latin typeface="Arial" charset="0"/>
            </a:rPr>
            <a:t>What are the learning outcomes? </a:t>
          </a:r>
        </a:p>
        <a:p>
          <a:r>
            <a:rPr lang="en-US" sz="1600" dirty="0" smtClean="0">
              <a:solidFill>
                <a:srgbClr val="000000"/>
              </a:solidFill>
              <a:latin typeface="Arial" charset="0"/>
            </a:rPr>
            <a:t>What are your objectives?</a:t>
          </a:r>
          <a:endParaRPr lang="en-US" sz="1600" dirty="0" smtClean="0"/>
        </a:p>
        <a:p>
          <a:r>
            <a:rPr lang="en-US" sz="1600" dirty="0" smtClean="0">
              <a:solidFill>
                <a:srgbClr val="000000"/>
              </a:solidFill>
              <a:latin typeface="Arial" charset="0"/>
            </a:rPr>
            <a:t>Plan steps to achieve them including storyboarding/learning the software?</a:t>
          </a:r>
          <a:endParaRPr lang="en-GB" sz="1600" dirty="0"/>
        </a:p>
      </dgm:t>
    </dgm:pt>
    <dgm:pt modelId="{B4DD08D1-A2F3-4BE2-9B3F-C472F9154CD1}" type="parTrans" cxnId="{A6E0D391-A309-45DC-97A0-422766165F83}">
      <dgm:prSet/>
      <dgm:spPr/>
      <dgm:t>
        <a:bodyPr/>
        <a:lstStyle/>
        <a:p>
          <a:endParaRPr lang="en-GB"/>
        </a:p>
      </dgm:t>
    </dgm:pt>
    <dgm:pt modelId="{7E4247B6-2E8B-4BA5-95EE-4397653ADBEF}" type="sibTrans" cxnId="{A6E0D391-A309-45DC-97A0-422766165F83}">
      <dgm:prSet/>
      <dgm:spPr/>
      <dgm:t>
        <a:bodyPr/>
        <a:lstStyle/>
        <a:p>
          <a:endParaRPr lang="en-GB" dirty="0"/>
        </a:p>
      </dgm:t>
    </dgm:pt>
    <dgm:pt modelId="{8811A9FE-5CEF-4B51-A524-DB4600752FEA}">
      <dgm:prSet phldrT="[Text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99000">
              <a:schemeClr val="bg1">
                <a:alpha val="61000"/>
              </a:schemeClr>
            </a:gs>
            <a:gs pos="100000">
              <a:schemeClr val="accent4">
                <a:lumMod val="40000"/>
                <a:lumOff val="60000"/>
                <a:tint val="23500"/>
                <a:satMod val="160000"/>
                <a:alpha val="77000"/>
              </a:schemeClr>
            </a:gs>
          </a:gsLst>
          <a:lin ang="16200000" scaled="1"/>
        </a:gradFill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 charset="0"/>
            </a:rPr>
            <a:t>Create the resources</a:t>
          </a:r>
          <a:endParaRPr lang="en-US" sz="2400" b="1" dirty="0" smtClean="0"/>
        </a:p>
        <a:p>
          <a:r>
            <a:rPr lang="en-US" sz="1600" dirty="0" smtClean="0">
              <a:solidFill>
                <a:srgbClr val="000000"/>
              </a:solidFill>
              <a:latin typeface="Arial" charset="0"/>
            </a:rPr>
            <a:t>How to organise your content? </a:t>
          </a:r>
          <a:br>
            <a:rPr lang="en-US" sz="1600" dirty="0" smtClean="0">
              <a:solidFill>
                <a:srgbClr val="000000"/>
              </a:solidFill>
              <a:latin typeface="Arial" charset="0"/>
            </a:rPr>
          </a:br>
          <a:r>
            <a:rPr lang="en-US" sz="1600" dirty="0" smtClean="0">
              <a:solidFill>
                <a:srgbClr val="000000"/>
              </a:solidFill>
              <a:latin typeface="Arial" charset="0"/>
            </a:rPr>
            <a:t>Consider visual design, plays a critical role in communicating the message and engaging learners into the content</a:t>
          </a:r>
          <a:br>
            <a:rPr lang="en-US" sz="1600" dirty="0" smtClean="0">
              <a:solidFill>
                <a:srgbClr val="000000"/>
              </a:solidFill>
              <a:latin typeface="Arial" charset="0"/>
            </a:rPr>
          </a:br>
          <a:r>
            <a:rPr lang="en-US" sz="1600" dirty="0" smtClean="0">
              <a:solidFill>
                <a:srgbClr val="000000"/>
              </a:solidFill>
              <a:latin typeface="Arial" charset="0"/>
            </a:rPr>
            <a:t>Consider interactivity, creating learner-centered materials</a:t>
          </a:r>
          <a:r>
            <a:rPr lang="en-US" sz="1800" dirty="0" smtClean="0">
              <a:solidFill>
                <a:srgbClr val="000000"/>
              </a:solidFill>
              <a:latin typeface="Arial" charset="0"/>
            </a:rPr>
            <a:t>.</a:t>
          </a:r>
          <a:endParaRPr lang="en-US" sz="1800" dirty="0" smtClean="0"/>
        </a:p>
        <a:p>
          <a:endParaRPr lang="en-GB" sz="1200" dirty="0"/>
        </a:p>
      </dgm:t>
    </dgm:pt>
    <dgm:pt modelId="{92A77597-21C2-4351-8330-98A553B487F1}" type="parTrans" cxnId="{A5E1EADB-79D5-4CAA-AC1B-4CA217B4E644}">
      <dgm:prSet/>
      <dgm:spPr/>
      <dgm:t>
        <a:bodyPr/>
        <a:lstStyle/>
        <a:p>
          <a:endParaRPr lang="en-GB"/>
        </a:p>
      </dgm:t>
    </dgm:pt>
    <dgm:pt modelId="{81E3EF6E-81ED-461C-88B8-BD74FC7B6B0B}" type="sibTrans" cxnId="{A5E1EADB-79D5-4CAA-AC1B-4CA217B4E644}">
      <dgm:prSet/>
      <dgm:spPr/>
      <dgm:t>
        <a:bodyPr/>
        <a:lstStyle/>
        <a:p>
          <a:endParaRPr lang="en-GB" dirty="0"/>
        </a:p>
      </dgm:t>
    </dgm:pt>
    <dgm:pt modelId="{0595657B-1D8A-45FF-AF54-AC0839ADC557}">
      <dgm:prSet phldrT="[Text]" custT="1"/>
      <dgm:spPr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99000">
              <a:schemeClr val="bg1">
                <a:alpha val="61000"/>
              </a:schemeClr>
            </a:gs>
            <a:gs pos="100000">
              <a:schemeClr val="accent4">
                <a:lumMod val="40000"/>
                <a:lumOff val="60000"/>
                <a:tint val="23500"/>
                <a:satMod val="160000"/>
                <a:alpha val="77000"/>
              </a:schemeClr>
            </a:gs>
          </a:gsLst>
          <a:lin ang="16200000" scaled="1"/>
        </a:gradFill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  <a:latin typeface="Arial" charset="0"/>
            </a:rPr>
            <a:t>Review and finalise</a:t>
          </a:r>
          <a:endParaRPr lang="en-US" sz="2400" b="1" dirty="0" smtClean="0"/>
        </a:p>
        <a:p>
          <a:r>
            <a:rPr lang="en-US" sz="1800" dirty="0" smtClean="0">
              <a:solidFill>
                <a:srgbClr val="000000"/>
              </a:solidFill>
              <a:latin typeface="Arial" charset="0"/>
            </a:rPr>
            <a:t>Measuring success. Practical considerations</a:t>
          </a:r>
          <a:endParaRPr lang="en-US" sz="1800" dirty="0" smtClean="0"/>
        </a:p>
        <a:p>
          <a:r>
            <a:rPr lang="en-US" sz="1800" dirty="0" smtClean="0">
              <a:solidFill>
                <a:srgbClr val="000000"/>
              </a:solidFill>
              <a:latin typeface="Arial" charset="0"/>
            </a:rPr>
            <a:t>Tips/Advice on good practice.</a:t>
          </a:r>
          <a:endParaRPr lang="en-US" sz="1800" dirty="0" smtClean="0"/>
        </a:p>
        <a:p>
          <a:endParaRPr lang="en-GB" sz="1300" dirty="0"/>
        </a:p>
      </dgm:t>
    </dgm:pt>
    <dgm:pt modelId="{FD11912A-038C-42F7-BC5F-2BF2C24D7C9B}" type="parTrans" cxnId="{ECA8F6A6-843D-4D5E-9822-A6A4B75B7E94}">
      <dgm:prSet/>
      <dgm:spPr/>
      <dgm:t>
        <a:bodyPr/>
        <a:lstStyle/>
        <a:p>
          <a:endParaRPr lang="en-GB"/>
        </a:p>
      </dgm:t>
    </dgm:pt>
    <dgm:pt modelId="{9363995B-EE0B-44D6-92E9-DE8DE1ABAA05}" type="sibTrans" cxnId="{ECA8F6A6-843D-4D5E-9822-A6A4B75B7E94}">
      <dgm:prSet/>
      <dgm:spPr/>
      <dgm:t>
        <a:bodyPr/>
        <a:lstStyle/>
        <a:p>
          <a:endParaRPr lang="en-GB"/>
        </a:p>
      </dgm:t>
    </dgm:pt>
    <dgm:pt modelId="{B161B503-CFE1-429F-B5E8-DAB84E4FDAE8}" type="pres">
      <dgm:prSet presAssocID="{531DEA76-517D-4E87-BE12-A32752A6E78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A8B8F4F-30CE-4C35-9970-1B599631420C}" type="pres">
      <dgm:prSet presAssocID="{531DEA76-517D-4E87-BE12-A32752A6E783}" presName="dummyMaxCanvas" presStyleCnt="0">
        <dgm:presLayoutVars/>
      </dgm:prSet>
      <dgm:spPr/>
    </dgm:pt>
    <dgm:pt modelId="{44425F36-CC71-4245-99C2-D8EC4CBF15E4}" type="pres">
      <dgm:prSet presAssocID="{531DEA76-517D-4E87-BE12-A32752A6E783}" presName="ThreeNodes_1" presStyleLbl="node1" presStyleIdx="0" presStyleCnt="3" custScaleX="11764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6CF2B6-0B0C-4161-AA0F-1E62E73B84FB}" type="pres">
      <dgm:prSet presAssocID="{531DEA76-517D-4E87-BE12-A32752A6E783}" presName="ThreeNodes_2" presStyleLbl="node1" presStyleIdx="1" presStyleCnt="3" custScaleX="117647" custScaleY="113276" custLinFactNeighborX="-1701" custLinFactNeighborY="-5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7531B4-5C7E-41C0-ABEC-9941483C06F0}" type="pres">
      <dgm:prSet presAssocID="{531DEA76-517D-4E87-BE12-A32752A6E783}" presName="ThreeNodes_3" presStyleLbl="node1" presStyleIdx="2" presStyleCnt="3" custScaleX="109028" custLinFactNeighborX="-5999" custLinFactNeighborY="47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6B9D9E-EBD6-4F29-9FDB-D6C1B55FA533}" type="pres">
      <dgm:prSet presAssocID="{531DEA76-517D-4E87-BE12-A32752A6E78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0F1666-2EA7-4535-8363-AB9A297DBE02}" type="pres">
      <dgm:prSet presAssocID="{531DEA76-517D-4E87-BE12-A32752A6E78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9B8789-24D6-42E5-8F60-A8AA0D74EDCC}" type="pres">
      <dgm:prSet presAssocID="{531DEA76-517D-4E87-BE12-A32752A6E78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13D85D-A798-4677-9815-40527D30B02E}" type="pres">
      <dgm:prSet presAssocID="{531DEA76-517D-4E87-BE12-A32752A6E78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B4D3AD-5241-48B4-96D5-6260C15429C1}" type="pres">
      <dgm:prSet presAssocID="{531DEA76-517D-4E87-BE12-A32752A6E78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D2589BB-79AF-4E07-9E0C-A3EFAB36224A}" type="presOf" srcId="{531DEA76-517D-4E87-BE12-A32752A6E783}" destId="{B161B503-CFE1-429F-B5E8-DAB84E4FDAE8}" srcOrd="0" destOrd="0" presId="urn:microsoft.com/office/officeart/2005/8/layout/vProcess5"/>
    <dgm:cxn modelId="{ECA8F6A6-843D-4D5E-9822-A6A4B75B7E94}" srcId="{531DEA76-517D-4E87-BE12-A32752A6E783}" destId="{0595657B-1D8A-45FF-AF54-AC0839ADC557}" srcOrd="2" destOrd="0" parTransId="{FD11912A-038C-42F7-BC5F-2BF2C24D7C9B}" sibTransId="{9363995B-EE0B-44D6-92E9-DE8DE1ABAA05}"/>
    <dgm:cxn modelId="{6545425C-3971-491E-A6F0-F8BCF635BC78}" type="presOf" srcId="{0BA92C78-AACA-4352-B442-D44E2A3890EF}" destId="{FF9B8789-24D6-42E5-8F60-A8AA0D74EDCC}" srcOrd="1" destOrd="0" presId="urn:microsoft.com/office/officeart/2005/8/layout/vProcess5"/>
    <dgm:cxn modelId="{7906A000-A7A2-477F-9820-29C36B629DA0}" type="presOf" srcId="{0595657B-1D8A-45FF-AF54-AC0839ADC557}" destId="{707531B4-5C7E-41C0-ABEC-9941483C06F0}" srcOrd="0" destOrd="0" presId="urn:microsoft.com/office/officeart/2005/8/layout/vProcess5"/>
    <dgm:cxn modelId="{A6E0D391-A309-45DC-97A0-422766165F83}" srcId="{531DEA76-517D-4E87-BE12-A32752A6E783}" destId="{0BA92C78-AACA-4352-B442-D44E2A3890EF}" srcOrd="0" destOrd="0" parTransId="{B4DD08D1-A2F3-4BE2-9B3F-C472F9154CD1}" sibTransId="{7E4247B6-2E8B-4BA5-95EE-4397653ADBEF}"/>
    <dgm:cxn modelId="{D108843E-7793-405E-8DFC-74C5236031D4}" type="presOf" srcId="{8811A9FE-5CEF-4B51-A524-DB4600752FEA}" destId="{1813D85D-A798-4677-9815-40527D30B02E}" srcOrd="1" destOrd="0" presId="urn:microsoft.com/office/officeart/2005/8/layout/vProcess5"/>
    <dgm:cxn modelId="{3F277726-1BB1-43F8-A0F8-5B3545479ABD}" type="presOf" srcId="{0595657B-1D8A-45FF-AF54-AC0839ADC557}" destId="{B6B4D3AD-5241-48B4-96D5-6260C15429C1}" srcOrd="1" destOrd="0" presId="urn:microsoft.com/office/officeart/2005/8/layout/vProcess5"/>
    <dgm:cxn modelId="{78676228-788C-4915-BFAC-9C2319716098}" type="presOf" srcId="{0BA92C78-AACA-4352-B442-D44E2A3890EF}" destId="{44425F36-CC71-4245-99C2-D8EC4CBF15E4}" srcOrd="0" destOrd="0" presId="urn:microsoft.com/office/officeart/2005/8/layout/vProcess5"/>
    <dgm:cxn modelId="{018644A8-D35A-4765-B0E9-C1A6A5AA0FE6}" type="presOf" srcId="{7E4247B6-2E8B-4BA5-95EE-4397653ADBEF}" destId="{9B6B9D9E-EBD6-4F29-9FDB-D6C1B55FA533}" srcOrd="0" destOrd="0" presId="urn:microsoft.com/office/officeart/2005/8/layout/vProcess5"/>
    <dgm:cxn modelId="{A5E1EADB-79D5-4CAA-AC1B-4CA217B4E644}" srcId="{531DEA76-517D-4E87-BE12-A32752A6E783}" destId="{8811A9FE-5CEF-4B51-A524-DB4600752FEA}" srcOrd="1" destOrd="0" parTransId="{92A77597-21C2-4351-8330-98A553B487F1}" sibTransId="{81E3EF6E-81ED-461C-88B8-BD74FC7B6B0B}"/>
    <dgm:cxn modelId="{093B503F-C0C5-4DB4-BF1E-01730785AB83}" type="presOf" srcId="{8811A9FE-5CEF-4B51-A524-DB4600752FEA}" destId="{AD6CF2B6-0B0C-4161-AA0F-1E62E73B84FB}" srcOrd="0" destOrd="0" presId="urn:microsoft.com/office/officeart/2005/8/layout/vProcess5"/>
    <dgm:cxn modelId="{9664A37D-7DAF-4CCC-B96D-BB03DEE878A7}" type="presOf" srcId="{81E3EF6E-81ED-461C-88B8-BD74FC7B6B0B}" destId="{640F1666-2EA7-4535-8363-AB9A297DBE02}" srcOrd="0" destOrd="0" presId="urn:microsoft.com/office/officeart/2005/8/layout/vProcess5"/>
    <dgm:cxn modelId="{105F5D18-FAC6-4035-87E1-E0D02BC819C7}" type="presParOf" srcId="{B161B503-CFE1-429F-B5E8-DAB84E4FDAE8}" destId="{3A8B8F4F-30CE-4C35-9970-1B599631420C}" srcOrd="0" destOrd="0" presId="urn:microsoft.com/office/officeart/2005/8/layout/vProcess5"/>
    <dgm:cxn modelId="{FBB70C12-A8B7-4084-9B87-E25F4ABD0827}" type="presParOf" srcId="{B161B503-CFE1-429F-B5E8-DAB84E4FDAE8}" destId="{44425F36-CC71-4245-99C2-D8EC4CBF15E4}" srcOrd="1" destOrd="0" presId="urn:microsoft.com/office/officeart/2005/8/layout/vProcess5"/>
    <dgm:cxn modelId="{8589E7E1-C139-4119-B032-56740403BA77}" type="presParOf" srcId="{B161B503-CFE1-429F-B5E8-DAB84E4FDAE8}" destId="{AD6CF2B6-0B0C-4161-AA0F-1E62E73B84FB}" srcOrd="2" destOrd="0" presId="urn:microsoft.com/office/officeart/2005/8/layout/vProcess5"/>
    <dgm:cxn modelId="{1BB1A14D-4421-485C-9ADC-883EA23F22D3}" type="presParOf" srcId="{B161B503-CFE1-429F-B5E8-DAB84E4FDAE8}" destId="{707531B4-5C7E-41C0-ABEC-9941483C06F0}" srcOrd="3" destOrd="0" presId="urn:microsoft.com/office/officeart/2005/8/layout/vProcess5"/>
    <dgm:cxn modelId="{439A8D6F-8837-4EFB-9BD3-CA55C35122D6}" type="presParOf" srcId="{B161B503-CFE1-429F-B5E8-DAB84E4FDAE8}" destId="{9B6B9D9E-EBD6-4F29-9FDB-D6C1B55FA533}" srcOrd="4" destOrd="0" presId="urn:microsoft.com/office/officeart/2005/8/layout/vProcess5"/>
    <dgm:cxn modelId="{B3F32675-6EE7-474D-920E-610AECD2B73F}" type="presParOf" srcId="{B161B503-CFE1-429F-B5E8-DAB84E4FDAE8}" destId="{640F1666-2EA7-4535-8363-AB9A297DBE02}" srcOrd="5" destOrd="0" presId="urn:microsoft.com/office/officeart/2005/8/layout/vProcess5"/>
    <dgm:cxn modelId="{1AC8A462-FF7E-4224-BA4A-7582C9EF0B47}" type="presParOf" srcId="{B161B503-CFE1-429F-B5E8-DAB84E4FDAE8}" destId="{FF9B8789-24D6-42E5-8F60-A8AA0D74EDCC}" srcOrd="6" destOrd="0" presId="urn:microsoft.com/office/officeart/2005/8/layout/vProcess5"/>
    <dgm:cxn modelId="{207F48C6-4BA3-4414-A18E-008B34F9F2B2}" type="presParOf" srcId="{B161B503-CFE1-429F-B5E8-DAB84E4FDAE8}" destId="{1813D85D-A798-4677-9815-40527D30B02E}" srcOrd="7" destOrd="0" presId="urn:microsoft.com/office/officeart/2005/8/layout/vProcess5"/>
    <dgm:cxn modelId="{D1BE1F22-0AAA-421A-8EA2-85F6C51486AA}" type="presParOf" srcId="{B161B503-CFE1-429F-B5E8-DAB84E4FDAE8}" destId="{B6B4D3AD-5241-48B4-96D5-6260C15429C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D309D8-D358-4196-BF5C-50B67AA9471A}">
      <dsp:nvSpPr>
        <dsp:cNvPr id="0" name=""/>
        <dsp:cNvSpPr/>
      </dsp:nvSpPr>
      <dsp:spPr>
        <a:xfrm>
          <a:off x="2088247" y="0"/>
          <a:ext cx="3024336" cy="3024336"/>
        </a:xfrm>
        <a:prstGeom prst="ellipse">
          <a:avLst/>
        </a:prstGeom>
        <a:gradFill rotWithShape="0">
          <a:gsLst>
            <a:gs pos="0">
              <a:schemeClr val="accent4">
                <a:lumMod val="40000"/>
                <a:lumOff val="60000"/>
                <a:tint val="66000"/>
                <a:satMod val="160000"/>
              </a:schemeClr>
            </a:gs>
            <a:gs pos="50000">
              <a:schemeClr val="accent4">
                <a:lumMod val="40000"/>
                <a:lumOff val="60000"/>
                <a:tint val="44500"/>
                <a:satMod val="160000"/>
              </a:schemeClr>
            </a:gs>
            <a:gs pos="100000">
              <a:schemeClr val="accent4">
                <a:lumMod val="40000"/>
                <a:lumOff val="60000"/>
                <a:tint val="23500"/>
                <a:satMod val="160000"/>
              </a:schemeClr>
            </a:gs>
          </a:gsLst>
          <a:lin ang="16200000" scaled="1"/>
        </a:gradFill>
        <a:ln w="425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 smtClean="0">
            <a:solidFill>
              <a:schemeClr val="tx1">
                <a:lumMod val="50000"/>
                <a:lumOff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Face to Face Learning</a:t>
          </a:r>
          <a:endParaRPr lang="en-GB" sz="1800" b="1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491491" y="529258"/>
        <a:ext cx="2217846" cy="1360951"/>
      </dsp:txXfrm>
    </dsp:sp>
    <dsp:sp modelId="{688A57AD-B1FB-43EC-BEC0-B2645DD1058D}">
      <dsp:nvSpPr>
        <dsp:cNvPr id="0" name=""/>
        <dsp:cNvSpPr/>
      </dsp:nvSpPr>
      <dsp:spPr>
        <a:xfrm>
          <a:off x="3315200" y="2016223"/>
          <a:ext cx="3079681" cy="3024336"/>
        </a:xfrm>
        <a:prstGeom prst="ellipse">
          <a:avLst/>
        </a:prstGeom>
        <a:gradFill rotWithShape="0">
          <a:gsLst>
            <a:gs pos="0">
              <a:schemeClr val="accent1">
                <a:lumMod val="50000"/>
                <a:alpha val="59000"/>
              </a:schemeClr>
            </a:gs>
            <a:gs pos="57000">
              <a:schemeClr val="accent1">
                <a:lumMod val="75000"/>
                <a:alpha val="49000"/>
              </a:schemeClr>
            </a:gs>
            <a:gs pos="100000">
              <a:schemeClr val="accent1">
                <a:lumMod val="60000"/>
                <a:lumOff val="40000"/>
                <a:alpha val="81000"/>
              </a:schemeClr>
            </a:gs>
          </a:gsLst>
          <a:lin ang="16200000" scaled="1"/>
        </a:gradFill>
        <a:ln w="425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Online Learning</a:t>
          </a:r>
          <a:endParaRPr lang="en-GB" sz="1800" b="1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257069" y="2797510"/>
        <a:ext cx="1847808" cy="1663384"/>
      </dsp:txXfrm>
    </dsp:sp>
    <dsp:sp modelId="{A8798CCE-1452-4E86-A102-34D511534C3D}">
      <dsp:nvSpPr>
        <dsp:cNvPr id="0" name=""/>
        <dsp:cNvSpPr/>
      </dsp:nvSpPr>
      <dsp:spPr>
        <a:xfrm>
          <a:off x="770715" y="2016223"/>
          <a:ext cx="3024336" cy="3024336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  <a:alpha val="71000"/>
              </a:schemeClr>
            </a:gs>
            <a:gs pos="99000">
              <a:schemeClr val="bg1">
                <a:alpha val="61000"/>
              </a:schemeClr>
            </a:gs>
            <a:gs pos="100000">
              <a:schemeClr val="accent4">
                <a:lumMod val="40000"/>
                <a:lumOff val="60000"/>
                <a:tint val="23500"/>
                <a:satMod val="160000"/>
                <a:alpha val="77000"/>
              </a:schemeClr>
            </a:gs>
          </a:gsLst>
          <a:lin ang="16200000" scaled="1"/>
          <a:tileRect/>
        </a:gradFill>
        <a:ln w="425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Self Paced Learning</a:t>
          </a:r>
          <a:endParaRPr lang="en-GB" sz="1800" b="1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055506" y="2797510"/>
        <a:ext cx="1814601" cy="16633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425F36-CC71-4245-99C2-D8EC4CBF15E4}">
      <dsp:nvSpPr>
        <dsp:cNvPr id="0" name=""/>
        <dsp:cNvSpPr/>
      </dsp:nvSpPr>
      <dsp:spPr>
        <a:xfrm>
          <a:off x="-465264" y="0"/>
          <a:ext cx="8208698" cy="151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99000">
              <a:schemeClr val="bg1">
                <a:alpha val="61000"/>
              </a:schemeClr>
            </a:gs>
            <a:gs pos="100000">
              <a:schemeClr val="accent4">
                <a:lumMod val="40000"/>
                <a:lumOff val="60000"/>
                <a:tint val="23500"/>
                <a:satMod val="160000"/>
                <a:alpha val="77000"/>
              </a:schemeClr>
            </a:gs>
          </a:gsLst>
          <a:lin ang="16200000" scaled="1"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 charset="0"/>
            </a:rPr>
            <a:t>Planning the basic framework</a:t>
          </a:r>
          <a:endParaRPr lang="en-US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latin typeface="Arial" charset="0"/>
            </a:rPr>
            <a:t>What are the learning outcomes?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latin typeface="Arial" charset="0"/>
            </a:rPr>
            <a:t>What are your objectives?</a:t>
          </a:r>
          <a:endParaRPr lang="en-US" sz="16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latin typeface="Arial" charset="0"/>
            </a:rPr>
            <a:t>Plan steps to achieve them including storyboarding/learning the software?</a:t>
          </a:r>
          <a:endParaRPr lang="en-GB" sz="1600" kern="1200" dirty="0"/>
        </a:p>
      </dsp:txBody>
      <dsp:txXfrm>
        <a:off x="-465264" y="0"/>
        <a:ext cx="6393254" cy="1512168"/>
      </dsp:txXfrm>
    </dsp:sp>
    <dsp:sp modelId="{AD6CF2B6-0B0C-4161-AA0F-1E62E73B84FB}">
      <dsp:nvSpPr>
        <dsp:cNvPr id="0" name=""/>
        <dsp:cNvSpPr/>
      </dsp:nvSpPr>
      <dsp:spPr>
        <a:xfrm>
          <a:off x="31610" y="1656181"/>
          <a:ext cx="8208907" cy="1712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99000">
              <a:schemeClr val="bg1">
                <a:alpha val="61000"/>
              </a:schemeClr>
            </a:gs>
            <a:gs pos="100000">
              <a:schemeClr val="accent4">
                <a:lumMod val="40000"/>
                <a:lumOff val="60000"/>
                <a:tint val="23500"/>
                <a:satMod val="160000"/>
                <a:alpha val="77000"/>
              </a:schemeClr>
            </a:gs>
          </a:gsLst>
          <a:lin ang="16200000" scaled="1"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 charset="0"/>
            </a:rPr>
            <a:t>Create the resources</a:t>
          </a:r>
          <a:endParaRPr lang="en-US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000000"/>
              </a:solidFill>
              <a:latin typeface="Arial" charset="0"/>
            </a:rPr>
            <a:t>How to organise your content? </a:t>
          </a:r>
          <a:br>
            <a:rPr lang="en-US" sz="1600" kern="1200" dirty="0" smtClean="0">
              <a:solidFill>
                <a:srgbClr val="000000"/>
              </a:solidFill>
              <a:latin typeface="Arial" charset="0"/>
            </a:rPr>
          </a:br>
          <a:r>
            <a:rPr lang="en-US" sz="1600" kern="1200" dirty="0" smtClean="0">
              <a:solidFill>
                <a:srgbClr val="000000"/>
              </a:solidFill>
              <a:latin typeface="Arial" charset="0"/>
            </a:rPr>
            <a:t>Consider visual design, plays a critical role in communicating the message and engaging learners into the content</a:t>
          </a:r>
          <a:br>
            <a:rPr lang="en-US" sz="1600" kern="1200" dirty="0" smtClean="0">
              <a:solidFill>
                <a:srgbClr val="000000"/>
              </a:solidFill>
              <a:latin typeface="Arial" charset="0"/>
            </a:rPr>
          </a:br>
          <a:r>
            <a:rPr lang="en-US" sz="1600" kern="1200" dirty="0" smtClean="0">
              <a:solidFill>
                <a:srgbClr val="000000"/>
              </a:solidFill>
              <a:latin typeface="Arial" charset="0"/>
            </a:rPr>
            <a:t>Consider interactivity, creating learner-centered materials</a:t>
          </a:r>
          <a:r>
            <a:rPr lang="en-US" sz="1800" kern="1200" dirty="0" smtClean="0">
              <a:solidFill>
                <a:srgbClr val="000000"/>
              </a:solidFill>
              <a:latin typeface="Arial" charset="0"/>
            </a:rPr>
            <a:t>.</a:t>
          </a:r>
          <a:endParaRPr lang="en-US" sz="18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31610" y="1656181"/>
        <a:ext cx="6328229" cy="1712923"/>
      </dsp:txXfrm>
    </dsp:sp>
    <dsp:sp modelId="{707531B4-5C7E-41C0-ABEC-9941483C06F0}">
      <dsp:nvSpPr>
        <dsp:cNvPr id="0" name=""/>
        <dsp:cNvSpPr/>
      </dsp:nvSpPr>
      <dsp:spPr>
        <a:xfrm>
          <a:off x="648081" y="3528391"/>
          <a:ext cx="7607510" cy="151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60000"/>
                <a:lumOff val="40000"/>
              </a:schemeClr>
            </a:gs>
            <a:gs pos="99000">
              <a:schemeClr val="bg1">
                <a:alpha val="61000"/>
              </a:schemeClr>
            </a:gs>
            <a:gs pos="100000">
              <a:schemeClr val="accent4">
                <a:lumMod val="40000"/>
                <a:lumOff val="60000"/>
                <a:tint val="23500"/>
                <a:satMod val="160000"/>
                <a:alpha val="77000"/>
              </a:schemeClr>
            </a:gs>
          </a:gsLst>
          <a:lin ang="16200000" scaled="1"/>
        </a:gra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  <a:latin typeface="Arial" charset="0"/>
            </a:rPr>
            <a:t>Review and finalise</a:t>
          </a:r>
          <a:endParaRPr lang="en-US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Arial" charset="0"/>
            </a:rPr>
            <a:t>Measuring success. Practical considerations</a:t>
          </a:r>
          <a:endParaRPr lang="en-US" sz="18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00"/>
              </a:solidFill>
              <a:latin typeface="Arial" charset="0"/>
            </a:rPr>
            <a:t>Tips/Advice on good practice.</a:t>
          </a:r>
          <a:endParaRPr lang="en-US" sz="18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 dirty="0"/>
        </a:p>
      </dsp:txBody>
      <dsp:txXfrm>
        <a:off x="648081" y="3528391"/>
        <a:ext cx="5864613" cy="1512168"/>
      </dsp:txXfrm>
    </dsp:sp>
    <dsp:sp modelId="{9B6B9D9E-EBD6-4F29-9FDB-D6C1B55FA533}">
      <dsp:nvSpPr>
        <dsp:cNvPr id="0" name=""/>
        <dsp:cNvSpPr/>
      </dsp:nvSpPr>
      <dsp:spPr>
        <a:xfrm>
          <a:off x="6144962" y="1146727"/>
          <a:ext cx="982909" cy="9829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>
        <a:off x="6144962" y="1146727"/>
        <a:ext cx="982909" cy="982909"/>
      </dsp:txXfrm>
    </dsp:sp>
    <dsp:sp modelId="{640F1666-2EA7-4535-8363-AB9A297DBE02}">
      <dsp:nvSpPr>
        <dsp:cNvPr id="0" name=""/>
        <dsp:cNvSpPr/>
      </dsp:nvSpPr>
      <dsp:spPr>
        <a:xfrm>
          <a:off x="6760631" y="2900842"/>
          <a:ext cx="982909" cy="98290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dirty="0"/>
        </a:p>
      </dsp:txBody>
      <dsp:txXfrm>
        <a:off x="6760631" y="2900842"/>
        <a:ext cx="982909" cy="982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8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0BA83-5C93-42C0-B180-F63D636E32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0471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D84A0-322E-4692-96D7-ACBB3FA824F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D84A0-322E-4692-96D7-ACBB3FA824F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2198B-7726-4BF8-B0B0-CFCBF748EEB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1265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DEDBE-F22A-43FB-9291-604DD87751BF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AD9E9-EE6D-4422-9DA6-48D7D68CA1E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0BA83-5C93-42C0-B180-F63D636E327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8667" y="365761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65107" y="482402"/>
            <a:ext cx="9229788" cy="345440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02640" y="2022451"/>
            <a:ext cx="8636000" cy="2032000"/>
          </a:xfrm>
        </p:spPr>
        <p:txBody>
          <a:bodyPr lIns="50799" rIns="50799" bIns="50799"/>
          <a:lstStyle>
            <a:lvl1pPr algn="r">
              <a:defRPr sz="50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802640" y="4094480"/>
            <a:ext cx="8636000" cy="1016000"/>
          </a:xfrm>
        </p:spPr>
        <p:txBody>
          <a:bodyPr lIns="203198" tIns="0"/>
          <a:lstStyle>
            <a:lvl1pPr marL="40640" indent="0" algn="r">
              <a:spcBef>
                <a:spcPts val="0"/>
              </a:spcBef>
              <a:buNone/>
              <a:defRPr sz="2200">
                <a:solidFill>
                  <a:schemeClr val="bg2">
                    <a:shade val="25000"/>
                  </a:schemeClr>
                </a:solidFill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305165-69BA-42AF-BB27-9E315FBF6A4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537200"/>
            <a:ext cx="9093200" cy="1168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00" y="589280"/>
            <a:ext cx="9093200" cy="465328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53E552-0E5C-4CC7-BB1A-9CB51522B3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592672"/>
            <a:ext cx="2201333" cy="58419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67" y="592670"/>
            <a:ext cx="6604000" cy="58420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C2A4CD-6465-4A4C-9FC3-BF1E88ED0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537200"/>
            <a:ext cx="9093200" cy="1168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589280"/>
            <a:ext cx="9093200" cy="465328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CB8257-90A3-4A9D-821D-051FF91721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38667" y="365761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65107" y="482403"/>
            <a:ext cx="9229788" cy="482369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382" y="5476240"/>
            <a:ext cx="9093200" cy="751840"/>
          </a:xfrm>
        </p:spPr>
        <p:txBody>
          <a:bodyPr lIns="101599" bIns="0" anchor="b"/>
          <a:lstStyle>
            <a:lvl1pPr algn="l">
              <a:buNone/>
              <a:defRPr sz="4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382" y="6249427"/>
            <a:ext cx="9093200" cy="467360"/>
          </a:xfrm>
        </p:spPr>
        <p:txBody>
          <a:bodyPr lIns="132079" tIns="0" anchor="t"/>
          <a:lstStyle>
            <a:lvl1pPr marL="0" marR="40640" indent="0" algn="l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9CF1EB-0180-455D-BACA-F05757E65C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2" y="589280"/>
            <a:ext cx="4368800" cy="48768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3733" y="589280"/>
            <a:ext cx="4368800" cy="48768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9E7C2D-7CA0-43B7-A377-DBF5AD92DCE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537200"/>
            <a:ext cx="9093200" cy="116840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93" y="643820"/>
            <a:ext cx="4368800" cy="880180"/>
          </a:xfrm>
        </p:spPr>
        <p:txBody>
          <a:bodyPr lIns="162558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69077" y="643820"/>
            <a:ext cx="4368800" cy="880180"/>
          </a:xfrm>
        </p:spPr>
        <p:txBody>
          <a:bodyPr lIns="152398" anchor="ctr"/>
          <a:lstStyle>
            <a:lvl1pPr marL="0" indent="0" algn="l">
              <a:buNone/>
              <a:defRPr sz="2700" b="1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74693" y="1608667"/>
            <a:ext cx="4368800" cy="3877733"/>
          </a:xfrm>
        </p:spPr>
        <p:txBody>
          <a:bodyPr anchor="t"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9077" y="1608667"/>
            <a:ext cx="4368800" cy="3877733"/>
          </a:xfrm>
        </p:spPr>
        <p:txBody>
          <a:bodyPr anchor="t"/>
          <a:lstStyle>
            <a:lvl1pPr algn="l">
              <a:defRPr sz="27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CF7041-FA72-4CD7-9657-D87D885CC4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6C7B9B-97B9-4947-BC94-084342E8866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8667" y="365761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6A4B0-42EA-45B3-AF74-3931EBB528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204" y="592667"/>
            <a:ext cx="3302000" cy="1016000"/>
          </a:xfrm>
        </p:spPr>
        <p:txBody>
          <a:bodyPr anchor="b"/>
          <a:lstStyle>
            <a:lvl1pPr algn="l">
              <a:buNone/>
              <a:defRPr sz="24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154274" y="1608669"/>
            <a:ext cx="3302000" cy="4673458"/>
          </a:xfrm>
        </p:spPr>
        <p:txBody>
          <a:bodyPr lIns="101599"/>
          <a:lstStyle>
            <a:lvl1pPr marL="20320" marR="2032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300">
                <a:solidFill>
                  <a:schemeClr val="tx1"/>
                </a:solidFill>
              </a:defRPr>
            </a:lvl2pPr>
            <a:lvl3pPr>
              <a:buNone/>
              <a:defRPr sz="1100">
                <a:solidFill>
                  <a:schemeClr val="tx1"/>
                </a:solidFill>
              </a:defRPr>
            </a:lvl3pPr>
            <a:lvl4pPr>
              <a:buNone/>
              <a:defRPr sz="1000">
                <a:solidFill>
                  <a:schemeClr val="tx1"/>
                </a:solidFill>
              </a:defRPr>
            </a:lvl4pPr>
            <a:lvl5pPr>
              <a:buNone/>
              <a:defRPr sz="10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45969" y="1033493"/>
            <a:ext cx="5140177" cy="5249336"/>
          </a:xfrm>
        </p:spPr>
        <p:txBody>
          <a:bodyPr/>
          <a:lstStyle>
            <a:lvl1pPr>
              <a:defRPr sz="3100">
                <a:solidFill>
                  <a:schemeClr val="tx1"/>
                </a:solidFill>
              </a:defRPr>
            </a:lvl1pPr>
            <a:lvl2pPr>
              <a:defRPr sz="2900">
                <a:solidFill>
                  <a:schemeClr val="tx1"/>
                </a:solidFill>
              </a:defRPr>
            </a:lvl2pPr>
            <a:lvl3pPr>
              <a:defRPr sz="27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defRPr sz="22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6B6E15-0BFB-42D7-B6CE-446136FA7E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38667" y="365761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7112001" y="482402"/>
            <a:ext cx="2582894" cy="48260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568951"/>
            <a:ext cx="9144000" cy="1168400"/>
          </a:xfrm>
        </p:spPr>
        <p:txBody>
          <a:bodyPr anchor="t"/>
          <a:lstStyle>
            <a:lvl1pPr algn="l">
              <a:buNone/>
              <a:defRPr sz="4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180791" y="592667"/>
            <a:ext cx="2489200" cy="4679422"/>
          </a:xfrm>
        </p:spPr>
        <p:txBody>
          <a:bodyPr lIns="101599"/>
          <a:lstStyle>
            <a:lvl1pPr marL="50799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>
              <a:defRPr sz="1300">
                <a:solidFill>
                  <a:srgbClr val="FFFFFF"/>
                </a:solidFill>
              </a:defRPr>
            </a:lvl2pPr>
            <a:lvl3pPr>
              <a:defRPr sz="1100">
                <a:solidFill>
                  <a:srgbClr val="FFFFFF"/>
                </a:solidFill>
              </a:defRPr>
            </a:lvl3pPr>
            <a:lvl4pPr>
              <a:defRPr sz="1000">
                <a:solidFill>
                  <a:srgbClr val="FFFFFF"/>
                </a:solidFill>
              </a:defRPr>
            </a:lvl4pPr>
            <a:lvl5pPr>
              <a:defRPr sz="10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54DC-7EAA-47F2-9785-4B9EECB472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1" y="484187"/>
            <a:ext cx="6583680" cy="48260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6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8667" y="365761"/>
            <a:ext cx="9480061" cy="688535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65107" y="482402"/>
            <a:ext cx="9229788" cy="60960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9" tIns="50799" rIns="101599" bIns="50799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58800" y="5539544"/>
            <a:ext cx="9093200" cy="1168400"/>
          </a:xfrm>
          <a:prstGeom prst="rect">
            <a:avLst/>
          </a:prstGeom>
        </p:spPr>
        <p:txBody>
          <a:bodyPr vert="horz" lIns="101599" tIns="50799" rIns="101599" bIns="50799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8800" y="589280"/>
            <a:ext cx="9093200" cy="4653280"/>
          </a:xfrm>
          <a:prstGeom prst="rect">
            <a:avLst/>
          </a:prstGeom>
        </p:spPr>
        <p:txBody>
          <a:bodyPr vert="horz" lIns="203198" tIns="101599" rIns="101599" bIns="50799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195920" y="6790973"/>
            <a:ext cx="2540000" cy="405694"/>
          </a:xfrm>
          <a:prstGeom prst="rect">
            <a:avLst/>
          </a:prstGeom>
        </p:spPr>
        <p:txBody>
          <a:bodyPr vert="horz" lIns="101599" tIns="50799" rIns="101599" bIns="50799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735920" y="6790973"/>
            <a:ext cx="2540000" cy="405694"/>
          </a:xfrm>
          <a:prstGeom prst="rect">
            <a:avLst/>
          </a:prstGeom>
        </p:spPr>
        <p:txBody>
          <a:bodyPr vert="horz" lIns="101599" tIns="50799" rIns="101599" bIns="50799" anchor="b"/>
          <a:lstStyle>
            <a:lvl1pPr algn="l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275920" y="6790973"/>
            <a:ext cx="508000" cy="405694"/>
          </a:xfrm>
          <a:prstGeom prst="rect">
            <a:avLst/>
          </a:prstGeom>
        </p:spPr>
        <p:txBody>
          <a:bodyPr vert="horz" lIns="101599" tIns="50799" rIns="101599" bIns="50799" anchor="b"/>
          <a:lstStyle>
            <a:lvl1pPr algn="r" eaLnBrk="1" latinLnBrk="0" hangingPunct="1">
              <a:defRPr kumimoji="0" sz="11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563047-27F9-4845-923B-E70166FCF2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4637" indent="-294637" algn="l" rtl="0" eaLnBrk="1" latinLnBrk="0" hangingPunct="1">
        <a:spcBef>
          <a:spcPts val="278"/>
        </a:spcBef>
        <a:buClr>
          <a:schemeClr val="accent1"/>
        </a:buClr>
        <a:buSzPct val="80000"/>
        <a:buFont typeface="Wingdings 2"/>
        <a:buChar char=""/>
        <a:defRPr kumimoji="0" sz="3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09594" indent="-223518" algn="l" rtl="0" eaLnBrk="1" latinLnBrk="0" hangingPunct="1">
        <a:spcBef>
          <a:spcPts val="278"/>
        </a:spcBef>
        <a:buClr>
          <a:schemeClr val="accent1"/>
        </a:buClr>
        <a:buSzPct val="100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873751" indent="-203198" algn="l" rtl="0" eaLnBrk="1" latinLnBrk="0" hangingPunct="1">
        <a:spcBef>
          <a:spcPts val="278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09" indent="-203198" algn="l" rtl="0" eaLnBrk="1" latinLnBrk="0" hangingPunct="1">
        <a:spcBef>
          <a:spcPts val="256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22386" indent="-203198" algn="l" rtl="0" eaLnBrk="1" latinLnBrk="0" hangingPunct="1">
        <a:spcBef>
          <a:spcPts val="278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56063" indent="-203198" algn="l" rtl="0" eaLnBrk="1" latinLnBrk="0" hangingPunct="1">
        <a:spcBef>
          <a:spcPts val="278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89741" indent="-203198" algn="l" rtl="0" eaLnBrk="1" latinLnBrk="0" hangingPunct="1">
        <a:spcBef>
          <a:spcPts val="28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79" indent="-203198" algn="l" rtl="0" eaLnBrk="1" latinLnBrk="0" hangingPunct="1">
        <a:spcBef>
          <a:spcPts val="286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87576" indent="-203198" algn="l" rtl="0" eaLnBrk="1" latinLnBrk="0" hangingPunct="1">
        <a:spcBef>
          <a:spcPts val="28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acentre.ac.uk/dldocs/otghdout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homepage.mac.com/astronomyteacher/dvhs/pdfs/multiplechoice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75544" y="1577752"/>
            <a:ext cx="8442325" cy="2112963"/>
          </a:xfrm>
        </p:spPr>
        <p:txBody>
          <a:bodyPr lIns="0" tIns="0" rIns="0" bIns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4800" dirty="0">
                <a:solidFill>
                  <a:srgbClr val="000000"/>
                </a:solidFill>
                <a:latin typeface="Arial" charset="0"/>
              </a:rPr>
              <a:t>eLearning </a:t>
            </a:r>
            <a:r>
              <a:rPr lang="en-US" sz="4800" dirty="0" smtClean="0">
                <a:solidFill>
                  <a:srgbClr val="000000"/>
                </a:solidFill>
                <a:latin typeface="Arial" charset="0"/>
              </a:rPr>
              <a:t>Workshop</a:t>
            </a:r>
            <a:br>
              <a:rPr lang="en-US" sz="4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4800" dirty="0" smtClean="0">
                <a:solidFill>
                  <a:srgbClr val="000000"/>
                </a:solidFill>
                <a:latin typeface="Arial" charset="0"/>
              </a:rPr>
              <a:t>Blantyre</a:t>
            </a:r>
            <a:r>
              <a:rPr lang="en-US" dirty="0"/>
              <a:t/>
            </a:r>
            <a:br>
              <a:rPr lang="en-US" dirty="0"/>
            </a:br>
            <a:r>
              <a:rPr lang="en-US" sz="4800" dirty="0" smtClean="0">
                <a:solidFill>
                  <a:srgbClr val="000000"/>
                </a:solidFill>
                <a:latin typeface="Arial" charset="0"/>
              </a:rPr>
              <a:t>May 2011</a:t>
            </a:r>
            <a:endParaRPr lang="en-US" sz="4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991768" y="4674096"/>
            <a:ext cx="6616700" cy="1408113"/>
          </a:xfrm>
        </p:spPr>
        <p:txBody>
          <a:bodyPr lIns="0" tIns="0" rIns="0" bIns="0">
            <a:normAutofit fontScale="92500" lnSpcReduction="10000"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Jo Spiller &amp; Ross Ward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Learning Technology Section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College of Medicine and Veterinary Medicine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University of Edinburgh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7512" y="641648"/>
            <a:ext cx="9059862" cy="630238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Presentation and Consolidation</a:t>
            </a:r>
            <a:endParaRPr lang="en-US" sz="4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87512" y="1433736"/>
            <a:ext cx="8999537" cy="623888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 dirty="0">
                <a:solidFill>
                  <a:srgbClr val="000000"/>
                </a:solidFill>
                <a:latin typeface="Arial" charset="0"/>
              </a:rPr>
              <a:t>Use interactivity to turn passive viewers into active learners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35200"/>
            <a:ext cx="9144000" cy="887413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504" y="3521968"/>
            <a:ext cx="8839200" cy="9017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504" y="4746104"/>
            <a:ext cx="8826500" cy="901700"/>
          </a:xfrm>
          <a:prstGeom prst="rect">
            <a:avLst/>
          </a:prstGeom>
          <a:noFill/>
        </p:spPr>
      </p:pic>
      <p:pic>
        <p:nvPicPr>
          <p:cNvPr id="7" name="Picture 6" descr="1-line-trans-300dp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jspille1\Local Settings\Temporary Internet Files\Content.IE5\3W8A7G2L\MC9004396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8272" y="641648"/>
            <a:ext cx="2150170" cy="2363674"/>
          </a:xfrm>
          <a:prstGeom prst="rect">
            <a:avLst/>
          </a:prstGeom>
          <a:noFill/>
        </p:spPr>
      </p:pic>
      <p:sp>
        <p:nvSpPr>
          <p:cNvPr id="16" name="Rectangle 1"/>
          <p:cNvSpPr txBox="1">
            <a:spLocks noChangeArrowheads="1"/>
          </p:cNvSpPr>
          <p:nvPr/>
        </p:nvSpPr>
        <p:spPr>
          <a:xfrm>
            <a:off x="687512" y="4602088"/>
            <a:ext cx="7776864" cy="912812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What are the learning outcomes?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759520" y="3017912"/>
            <a:ext cx="7776864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What are </a:t>
            </a:r>
            <a:r>
              <a:rPr lang="en-US" sz="35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your objectives?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1568" y="381000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Plan the steps of your online resources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5544" y="546618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What should the students know/learn from this resource?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9520" y="785664"/>
            <a:ext cx="633670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latin typeface="Arial" pitchFamily="34" charset="0"/>
                <a:cs typeface="Arial" pitchFamily="34" charset="0"/>
              </a:rPr>
              <a:t>Let’s get planning</a:t>
            </a:r>
            <a:r>
              <a:rPr lang="en-GB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...</a:t>
            </a:r>
            <a:endParaRPr lang="en-GB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1-line-trans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759520" y="785664"/>
            <a:ext cx="4104456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Think SMART!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21507" name="Picture 3" descr="C:\Documents and Settings\jspille1\Local Settings\Temporary Internet Files\Content.IE5\YR3L703B\MC900434775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84256" y="209600"/>
            <a:ext cx="2332856" cy="23328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75544" y="2009800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SPECIFIC –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be precise about what you want to/or want students to achieve.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5544" y="301791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MEASURABLE –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can you measure success/failure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544" y="373799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ACHIEVABLE –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don’t try to attempt too much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544" y="445807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REALISTIC –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be practical about what can be achieved given time, resources, etc?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5544" y="553819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TIMELY –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use time efficiently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1-line-trans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759520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Review and Revision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6304" y="641648"/>
            <a:ext cx="1800200" cy="1800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9520" y="1937792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To consolidate and reinforce learning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 at a deeper level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To measure success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To activate knowledge/reactivate prior learning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To identify areas of weakness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528" y="5538192"/>
            <a:ext cx="8826500" cy="901700"/>
          </a:xfrm>
          <a:prstGeom prst="rect">
            <a:avLst/>
          </a:prstGeom>
          <a:noFill/>
        </p:spPr>
      </p:pic>
      <p:pic>
        <p:nvPicPr>
          <p:cNvPr id="6" name="Picture 5" descr="1-line-trans-300dp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759520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Quiz Properties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6304" y="641648"/>
            <a:ext cx="1800200" cy="1800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59520" y="1577752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Scoring 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Set % passing score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Set time limit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Set default points awarded for each question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Set no of attempts allowed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Feedback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Default/tailored correct and incorrect answer feedback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Question completion feedback</a:t>
            </a:r>
          </a:p>
          <a:p>
            <a:pPr lvl="1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 Summary slides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Good Questions mean…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6304" y="713656"/>
            <a:ext cx="1656184" cy="16561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7632" y="1937792"/>
            <a:ext cx="6192688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Able students who know the material get the answer right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Challenged students who work hard get the answer right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Students who do not prepare do NOT get the answer right</a:t>
            </a: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pic>
        <p:nvPicPr>
          <p:cNvPr id="1027" name="Picture 3" descr="C:\Documents and Settings\jspille1\Local Settings\Temporary Internet Files\Content.IE5\H619KSC7\MC900432530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1528" y="2081808"/>
            <a:ext cx="757869" cy="520328"/>
          </a:xfrm>
          <a:prstGeom prst="rect">
            <a:avLst/>
          </a:prstGeom>
          <a:noFill/>
        </p:spPr>
      </p:pic>
      <p:pic>
        <p:nvPicPr>
          <p:cNvPr id="8" name="Picture 3" descr="C:\Documents and Settings\jspille1\Local Settings\Temporary Internet Files\Content.IE5\H619KSC7\MC900432530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9520" y="3377952"/>
            <a:ext cx="757869" cy="520328"/>
          </a:xfrm>
          <a:prstGeom prst="rect">
            <a:avLst/>
          </a:prstGeom>
          <a:noFill/>
        </p:spPr>
      </p:pic>
      <p:pic>
        <p:nvPicPr>
          <p:cNvPr id="10" name="Picture 3" descr="C:\Documents and Settings\jspille1\Local Settings\Temporary Internet Files\Content.IE5\H619KSC7\MC900432530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9520" y="4674096"/>
            <a:ext cx="757869" cy="520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This means…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76344" y="569640"/>
            <a:ext cx="1224136" cy="12241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7632" y="1937792"/>
            <a:ext cx="6984776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The question should not be GUESSABLE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The question should require specific knowledge to answer correctly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You should not be able to apply LOGIC alone to get the answer correct</a:t>
            </a: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pic>
        <p:nvPicPr>
          <p:cNvPr id="1027" name="Picture 3" descr="C:\Documents and Settings\jspille1\Local Settings\Temporary Internet Files\Content.IE5\H619KSC7\MC900432530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1528" y="2081808"/>
            <a:ext cx="757869" cy="520328"/>
          </a:xfrm>
          <a:prstGeom prst="rect">
            <a:avLst/>
          </a:prstGeom>
          <a:noFill/>
        </p:spPr>
      </p:pic>
      <p:pic>
        <p:nvPicPr>
          <p:cNvPr id="8" name="Picture 3" descr="C:\Documents and Settings\jspille1\Local Settings\Temporary Internet Files\Content.IE5\H619KSC7\MC900432530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9520" y="3377952"/>
            <a:ext cx="757869" cy="520328"/>
          </a:xfrm>
          <a:prstGeom prst="rect">
            <a:avLst/>
          </a:prstGeom>
          <a:noFill/>
        </p:spPr>
      </p:pic>
      <p:pic>
        <p:nvPicPr>
          <p:cNvPr id="10" name="Picture 3" descr="C:\Documents and Settings\jspille1\Local Settings\Temporary Internet Files\Content.IE5\H619KSC7\MC900432530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9520" y="5106144"/>
            <a:ext cx="757869" cy="520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Good Questions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48352" y="497632"/>
            <a:ext cx="1512168" cy="15121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7552" y="1937792"/>
            <a:ext cx="6912768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Before writing a question stem, identify the one point to be tested by that item. 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In general, the stem should not pose more than one problem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Construct the stem to be either an incomplete statement or a direct question</a:t>
            </a: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What to avoid…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6304" y="713656"/>
            <a:ext cx="1930524" cy="19305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7552" y="1721768"/>
            <a:ext cx="6912768" cy="48320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Avoid including non-functional words or phrases or irrelevant material.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Include as much information in the stem and as little as possible in the options.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Restrict the use of negatives in the stem.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Avoid including grammatical clues in the stem or common elements in stem and answer. </a:t>
            </a: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MCQ Questions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6304" y="713656"/>
            <a:ext cx="1930524" cy="19305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7552" y="1937792"/>
            <a:ext cx="7992888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A Multiple Choice Question comprises: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GB" sz="2800" dirty="0" smtClean="0">
                <a:latin typeface="Arial" pitchFamily="34" charset="0"/>
                <a:cs typeface="Arial" pitchFamily="34" charset="0"/>
              </a:rPr>
              <a:t>A Question Stem</a:t>
            </a:r>
          </a:p>
          <a:p>
            <a:pPr marL="514350" indent="-514350"/>
            <a:r>
              <a:rPr lang="en-GB" sz="2800" dirty="0" smtClean="0">
                <a:latin typeface="Arial" pitchFamily="34" charset="0"/>
                <a:cs typeface="Arial" pitchFamily="34" charset="0"/>
              </a:rPr>
              <a:t>4-5 Answer options</a:t>
            </a:r>
          </a:p>
          <a:p>
            <a:pPr marL="971550" lvl="1" indent="-514350"/>
            <a:r>
              <a:rPr lang="en-GB" sz="2800" dirty="0" smtClean="0">
                <a:latin typeface="Arial" pitchFamily="34" charset="0"/>
                <a:cs typeface="Arial" pitchFamily="34" charset="0"/>
              </a:rPr>
              <a:t>These include</a:t>
            </a:r>
          </a:p>
          <a:p>
            <a:pPr marL="971550" lvl="1" indent="-514350">
              <a:buFontTx/>
              <a:buChar char="-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The key: the correct answer</a:t>
            </a:r>
          </a:p>
          <a:p>
            <a:pPr marL="971550" lvl="1" indent="-514350">
              <a:buFontTx/>
              <a:buChar char="-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 set of Distracters: the incorrect answers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971550" lvl="1" indent="-514350"/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831528" y="713656"/>
            <a:ext cx="3529013" cy="936625"/>
          </a:xfrm>
        </p:spPr>
        <p:txBody>
          <a:bodyPr lIns="0" tIns="0" rIns="0" bIns="0" anchor="t">
            <a:normAutofit fontScale="90000"/>
          </a:bodyPr>
          <a:lstStyle/>
          <a:p>
            <a:pPr algn="l"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Plan for today</a:t>
            </a:r>
            <a:endParaRPr lang="en-US" sz="4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59520" y="1793776"/>
            <a:ext cx="8636000" cy="4536504"/>
          </a:xfrm>
        </p:spPr>
        <p:txBody>
          <a:bodyPr lIns="0" tIns="0" rIns="0" bIns="0">
            <a:noAutofit/>
          </a:bodyPr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Morning Session 10-12.30</a:t>
            </a: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reating online learning materials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12.30 – 1.30 – Lunch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Afternoon Session 1.30 – 4pm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Creating self-assessment quizzes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1.30-2.15 – Helen Cameron – good question design</a:t>
            </a:r>
          </a:p>
          <a:p>
            <a:pPr marL="0" indent="0" algn="l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 3.30 - Coffee</a:t>
            </a:r>
            <a:endParaRPr lang="en-US" sz="2800" dirty="0"/>
          </a:p>
          <a:p>
            <a:pPr marL="0" indent="0" algn="l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sz="2800" dirty="0"/>
          </a:p>
          <a:p>
            <a:pPr marL="0" indent="0" algn="l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Writing stems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6304" y="713656"/>
            <a:ext cx="1930524" cy="19305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03536" y="1721768"/>
            <a:ext cx="7272808" cy="50783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Present a single, definite statement to be completed or answered by one of the several given choices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Sample Question: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GB" sz="2000" dirty="0" smtClean="0">
                <a:latin typeface="Arial" pitchFamily="34" charset="0"/>
                <a:cs typeface="Arial" pitchFamily="34" charset="0"/>
              </a:rPr>
              <a:t>1. Polysaccharides</a:t>
            </a:r>
          </a:p>
          <a:p>
            <a:pPr marL="457200" indent="-457200">
              <a:buAutoNum type="alphaUcPeriod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a. are made up of thousands of smaller units called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monosaccharides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b. are NOT found in the aloe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vera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leaf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c. are created during photosynthesis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d. can be described by the chemical formula: CHHOH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There is no sense from the stem what the question is asking.</a:t>
            </a: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Writing stems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6304" y="713656"/>
            <a:ext cx="1930524" cy="19305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03536" y="1721768"/>
            <a:ext cx="7272808" cy="44012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Improved question example: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2. Polysaccharides of the plant cell wall are synthesized mainly in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a. the endoplasmic reticulum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b. the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cytosol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c. the plasma membrane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d. the Golgi complex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e.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Amyloplasts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This clearly identifies the question and offers the student a set of homogeneous choices.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Writing stems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6304" y="713656"/>
            <a:ext cx="1930524" cy="19305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03536" y="1721768"/>
            <a:ext cx="7272808" cy="42165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Avoid unnecessary and irrelevant material.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Sample Question: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Paul Muldoon, an Irish postmodern poet who uses experimental and playful language, uses which poetic genre in "Why Brownlee Left"?</a:t>
            </a:r>
          </a:p>
          <a:p>
            <a:pPr marL="457200" indent="-457200"/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a. sonnet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b. elegy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c. narrative poem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d. dramatic monologue</a:t>
            </a:r>
          </a:p>
          <a:p>
            <a:pPr lvl="1"/>
            <a:r>
              <a:rPr lang="en-GB" sz="2000" dirty="0" smtClean="0">
                <a:latin typeface="Arial" pitchFamily="34" charset="0"/>
                <a:cs typeface="Arial" pitchFamily="34" charset="0"/>
              </a:rPr>
              <a:t>e. haiku</a:t>
            </a: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Writing stems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6304" y="713656"/>
            <a:ext cx="1930524" cy="19305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03536" y="1721768"/>
            <a:ext cx="7272808" cy="40318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Use clear, straightforward language in the stem of the item.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b="1" dirty="0" smtClean="0">
                <a:latin typeface="Arial" pitchFamily="34" charset="0"/>
                <a:cs typeface="Arial" pitchFamily="34" charset="0"/>
              </a:rPr>
              <a:t>Sample Question: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As the level of fertility approaches its nadir, what is the most likely ramification for the citizenry of a developing nation?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a. a decrease in the labour force participation rate of women</a:t>
            </a: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b. a dispersing effect on population concentration</a:t>
            </a: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c. a downward trend in the youth dependency ratio</a:t>
            </a: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d. a broader base in the population pyramid</a:t>
            </a: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e. an increased infant mortality rate</a:t>
            </a: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Writing stems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6304" y="713656"/>
            <a:ext cx="1930524" cy="19305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03536" y="1721768"/>
            <a:ext cx="7272808" cy="40318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Use negatives sparingly. If negatives must be used, capitalize, underscore embolden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or otherwise highlight.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b="1" dirty="0" smtClean="0">
                <a:latin typeface="Arial" pitchFamily="34" charset="0"/>
                <a:cs typeface="Arial" pitchFamily="34" charset="0"/>
              </a:rPr>
              <a:t>Sample Question: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Which of the following is not a symptom of osteoporosis?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a. decreased bone density</a:t>
            </a: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b. frequent bone fractures</a:t>
            </a: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c. raised body temperature</a:t>
            </a: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d. lower back pain</a:t>
            </a: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Writing good questions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6304" y="713656"/>
            <a:ext cx="1930524" cy="19305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03536" y="1721768"/>
            <a:ext cx="7272808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Put as much of the question in the stem as possible, rather than duplicating material in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each of the options.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b="1" dirty="0" smtClean="0">
                <a:latin typeface="Arial" pitchFamily="34" charset="0"/>
                <a:cs typeface="Arial" pitchFamily="34" charset="0"/>
              </a:rPr>
              <a:t>Sample Question: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Theorists of pluralism have asserted which of the following?</a:t>
            </a:r>
          </a:p>
          <a:p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a. The maintenance of democracy requires a large middle class.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b. The maintenance of democracy requires autonomous centres of</a:t>
            </a:r>
          </a:p>
          <a:p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contervailing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power.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c. The maintenance of democracy requires the existence of a multiplicity of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religious groups.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d. The maintenance of democracy requires a predominantly urban population.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e. The maintenance of democracy requires the separation of governmental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powers.</a:t>
            </a: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Writing good questions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6304" y="713656"/>
            <a:ext cx="1930524" cy="19305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5544" y="1721768"/>
            <a:ext cx="7200800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Avoid using “All of the above” and “None of the above”. Test-wise students will recognise it as the correct choice by identifying only two correct alternatives.</a:t>
            </a: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3536" y="3449960"/>
            <a:ext cx="6984776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514350" indent="-514350"/>
            <a:r>
              <a:rPr lang="en-GB" b="1" dirty="0" smtClean="0">
                <a:latin typeface="Arial" pitchFamily="34" charset="0"/>
                <a:cs typeface="Arial" pitchFamily="34" charset="0"/>
              </a:rPr>
              <a:t>Sample Question</a:t>
            </a:r>
          </a:p>
          <a:p>
            <a:pPr marL="514350" indent="-514350"/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GB" sz="2000" dirty="0" smtClean="0">
                <a:latin typeface="Arial" pitchFamily="34" charset="0"/>
                <a:cs typeface="Arial" pitchFamily="34" charset="0"/>
              </a:rPr>
              <a:t>Some scientists believe that Pluto is:</a:t>
            </a:r>
          </a:p>
          <a:p>
            <a:pPr marL="514350" indent="-514350"/>
            <a:r>
              <a:rPr lang="en-GB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a. an escaped moon of Neptune</a:t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b. usually the most distant planet in the solar system</a:t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c. the name of Mickey Mouse’s dog</a:t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d. all of the above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Writing good questions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6304" y="713656"/>
            <a:ext cx="1930524" cy="1930524"/>
          </a:xfrm>
          <a:prstGeom prst="rect">
            <a:avLst/>
          </a:prstGeom>
          <a:noFill/>
        </p:spPr>
      </p:pic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544" y="1793776"/>
            <a:ext cx="7344816" cy="34163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Pluto is sometimes called a planet and sometimes a moon of Neptune. The reason it is sometimes called a planet is: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a. It is located in an orbit that is exactly like the orbits of all the other planets.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b. It orbits the sun, rather than Neptune.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c. It is very large, larger than the sun itself.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d. It is sometimes farther from the sun than Neptune.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Writing distracters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6304" y="713656"/>
            <a:ext cx="1930524" cy="19305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5544" y="1721768"/>
            <a:ext cx="7200800" cy="41549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Correct statements that go not answer the question are often strong distracters.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Distracters based on common student errors or misconceptions are very effective.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Compile distracters form open-ended short answer questions.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Good v Bad Questions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6304" y="641648"/>
            <a:ext cx="1930524" cy="19305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63576" y="1937792"/>
            <a:ext cx="6336704" cy="40318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Questions shouldn’t be guessable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Sample Question:</a:t>
            </a:r>
          </a:p>
          <a:p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GB" dirty="0">
                <a:latin typeface="Arial" pitchFamily="34" charset="0"/>
                <a:cs typeface="Arial" pitchFamily="34" charset="0"/>
              </a:rPr>
              <a:t>is the acceleration of gravity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latin typeface="Arial" pitchFamily="34" charset="0"/>
                <a:cs typeface="Arial" pitchFamily="34" charset="0"/>
              </a:rPr>
            </a:br>
            <a:r>
              <a:rPr lang="en-GB" dirty="0">
                <a:latin typeface="Arial" pitchFamily="34" charset="0"/>
                <a:cs typeface="Arial" pitchFamily="34" charset="0"/>
              </a:rPr>
              <a:t>a. purple</a:t>
            </a:r>
            <a:br>
              <a:rPr lang="en-GB" dirty="0">
                <a:latin typeface="Arial" pitchFamily="34" charset="0"/>
                <a:cs typeface="Arial" pitchFamily="34" charset="0"/>
              </a:rPr>
            </a:br>
            <a:r>
              <a:rPr lang="en-GB" dirty="0">
                <a:latin typeface="Arial" pitchFamily="34" charset="0"/>
                <a:cs typeface="Arial" pitchFamily="34" charset="0"/>
              </a:rPr>
              <a:t>b. yellow submarine</a:t>
            </a:r>
            <a:br>
              <a:rPr lang="en-GB" dirty="0">
                <a:latin typeface="Arial" pitchFamily="34" charset="0"/>
                <a:cs typeface="Arial" pitchFamily="34" charset="0"/>
              </a:rPr>
            </a:br>
            <a:r>
              <a:rPr lang="en-GB" dirty="0">
                <a:latin typeface="Arial" pitchFamily="34" charset="0"/>
                <a:cs typeface="Arial" pitchFamily="34" charset="0"/>
              </a:rPr>
              <a:t>c. 9.8 meters per second per second</a:t>
            </a:r>
            <a:br>
              <a:rPr lang="en-GB" dirty="0">
                <a:latin typeface="Arial" pitchFamily="34" charset="0"/>
                <a:cs typeface="Arial" pitchFamily="34" charset="0"/>
              </a:rPr>
            </a:br>
            <a:r>
              <a:rPr lang="en-GB" dirty="0">
                <a:latin typeface="Arial" pitchFamily="34" charset="0"/>
                <a:cs typeface="Arial" pitchFamily="34" charset="0"/>
              </a:rPr>
              <a:t>d. the War of 1812.</a:t>
            </a: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263576" y="2081809"/>
            <a:ext cx="3528392" cy="936104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Ice breaker</a:t>
            </a:r>
            <a:endParaRPr lang="en-US" sz="4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31528" y="4314056"/>
            <a:ext cx="8636000" cy="2163792"/>
          </a:xfrm>
        </p:spPr>
        <p:txBody>
          <a:bodyPr lIns="0" tIns="0" rIns="0" bIns="0">
            <a:noAutofit/>
          </a:bodyPr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Introduce yourself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Your name</a:t>
            </a:r>
            <a:endParaRPr lang="en-US" sz="2800" dirty="0" smtClean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Where you work</a:t>
            </a:r>
            <a:endParaRPr lang="en-US" sz="2800" dirty="0" smtClean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One of your favourite things about Malawi</a:t>
            </a:r>
            <a:endParaRPr lang="en-US" sz="2800" dirty="0" smtClean="0"/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800" dirty="0" smtClean="0"/>
          </a:p>
          <a:p>
            <a:pPr marL="0" indent="0" algn="l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sz="2800" dirty="0"/>
          </a:p>
          <a:p>
            <a:pPr marL="0" indent="0" algn="l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 </a:t>
            </a:r>
            <a:endParaRPr lang="en-US" sz="2800" dirty="0"/>
          </a:p>
          <a:p>
            <a:pPr marL="0" indent="0" algn="l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098" name="Picture 2" descr="C:\Documents and Settings\jspille1\Local Settings\Temporary Internet Files\Content.IE5\3W8A7G2L\MC900439612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00080" y="1649760"/>
            <a:ext cx="3688381" cy="2622849"/>
          </a:xfrm>
          <a:prstGeom prst="rect">
            <a:avLst/>
          </a:prstGeom>
          <a:noFill/>
        </p:spPr>
      </p:pic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Good v Bad Questions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6304" y="713656"/>
            <a:ext cx="1930524" cy="19305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9560" y="1937792"/>
            <a:ext cx="6264696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Arial" pitchFamily="34" charset="0"/>
                <a:cs typeface="Arial" pitchFamily="34" charset="0"/>
              </a:rPr>
              <a:t>My favourite fruit is an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GB" sz="1800" dirty="0">
                <a:latin typeface="Arial" pitchFamily="34" charset="0"/>
                <a:cs typeface="Arial" pitchFamily="34" charset="0"/>
              </a:rPr>
              <a:t/>
            </a:r>
            <a:br>
              <a:rPr lang="en-GB" sz="1800" dirty="0">
                <a:latin typeface="Arial" pitchFamily="34" charset="0"/>
                <a:cs typeface="Arial" pitchFamily="34" charset="0"/>
              </a:rPr>
            </a:br>
            <a:r>
              <a:rPr lang="en-GB" sz="1800" dirty="0">
                <a:latin typeface="Arial" pitchFamily="34" charset="0"/>
                <a:cs typeface="Arial" pitchFamily="34" charset="0"/>
              </a:rPr>
              <a:t>a) pear</a:t>
            </a:r>
            <a:br>
              <a:rPr lang="en-GB" sz="1800" dirty="0">
                <a:latin typeface="Arial" pitchFamily="34" charset="0"/>
                <a:cs typeface="Arial" pitchFamily="34" charset="0"/>
              </a:rPr>
            </a:br>
            <a:r>
              <a:rPr lang="en-GB" sz="1800" dirty="0">
                <a:latin typeface="Arial" pitchFamily="34" charset="0"/>
                <a:cs typeface="Arial" pitchFamily="34" charset="0"/>
              </a:rPr>
              <a:t>b) mango</a:t>
            </a:r>
            <a:br>
              <a:rPr lang="en-GB" sz="1800" dirty="0">
                <a:latin typeface="Arial" pitchFamily="34" charset="0"/>
                <a:cs typeface="Arial" pitchFamily="34" charset="0"/>
              </a:rPr>
            </a:br>
            <a:r>
              <a:rPr lang="en-GB" sz="1800" dirty="0">
                <a:latin typeface="Arial" pitchFamily="34" charset="0"/>
                <a:cs typeface="Arial" pitchFamily="34" charset="0"/>
              </a:rPr>
              <a:t>c) apple</a:t>
            </a:r>
            <a:br>
              <a:rPr lang="en-GB" sz="1800" dirty="0">
                <a:latin typeface="Arial" pitchFamily="34" charset="0"/>
                <a:cs typeface="Arial" pitchFamily="34" charset="0"/>
              </a:rPr>
            </a:br>
            <a:r>
              <a:rPr lang="en-GB" sz="1800" dirty="0">
                <a:latin typeface="Arial" pitchFamily="34" charset="0"/>
                <a:cs typeface="Arial" pitchFamily="34" charset="0"/>
              </a:rPr>
              <a:t>d)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dog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A fertile area in the desert in which the water table reaches the ground surface is called an</a:t>
            </a:r>
          </a:p>
          <a:p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a. mirage</a:t>
            </a: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b. oasis</a:t>
            </a: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c. water hole</a:t>
            </a:r>
          </a:p>
          <a:p>
            <a:r>
              <a:rPr lang="en-GB" sz="1800" dirty="0" smtClean="0">
                <a:latin typeface="Arial" pitchFamily="34" charset="0"/>
                <a:cs typeface="Arial" pitchFamily="34" charset="0"/>
              </a:rPr>
              <a:t>d. polder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Good v Bad Questions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14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6304" y="713656"/>
            <a:ext cx="1930524" cy="19305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91568" y="2009800"/>
            <a:ext cx="6912768" cy="39703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What led to the formation of the States' Rights Party?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>a. The level of federal taxation</a:t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>b. The demand of states for the right to make their own laws</a:t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>c. The industrialization of the South</a:t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r>
              <a:rPr lang="en-GB" sz="2800" dirty="0" smtClean="0">
                <a:latin typeface="Arial" pitchFamily="34" charset="0"/>
                <a:cs typeface="Arial" pitchFamily="34" charset="0"/>
              </a:rPr>
              <a:t>d. The corruption of federal legislators on the issue of state taxation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 txBox="1">
            <a:spLocks noChangeArrowheads="1"/>
          </p:cNvSpPr>
          <p:nvPr/>
        </p:nvSpPr>
        <p:spPr>
          <a:xfrm>
            <a:off x="975544" y="785664"/>
            <a:ext cx="7128792" cy="792088"/>
          </a:xfrm>
          <a:prstGeom prst="rect">
            <a:avLst/>
          </a:prstGeom>
        </p:spPr>
        <p:txBody>
          <a:bodyPr lIns="0" tIns="0" rIns="0" bIns="0" anchor="t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0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charset="0"/>
                <a:ea typeface="+mj-ea"/>
                <a:cs typeface="+mj-cs"/>
              </a:rPr>
              <a:t>References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5544" y="1649760"/>
            <a:ext cx="8280920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Designing effective objective test questions: an introductory workshop – CAA Centre</a:t>
            </a:r>
          </a:p>
          <a:p>
            <a:r>
              <a:rPr lang="en-GB" sz="1400" dirty="0" smtClean="0">
                <a:latin typeface="Arial" pitchFamily="34" charset="0"/>
                <a:cs typeface="Arial" pitchFamily="34" charset="0"/>
                <a:hlinkClick r:id="rId3"/>
              </a:rPr>
              <a:t>http://www.caacentre.ac.uk/dldocs/otghdout.pdf</a:t>
            </a:r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b="1" dirty="0" smtClean="0">
                <a:latin typeface="Arial" pitchFamily="34" charset="0"/>
                <a:cs typeface="Arial" pitchFamily="34" charset="0"/>
              </a:rPr>
              <a:t>Writing Multiple-Choice Test Items –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Jerard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kehoe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GB" sz="1400" i="1" dirty="0" smtClean="0">
                <a:latin typeface="Arial" pitchFamily="34" charset="0"/>
                <a:cs typeface="Arial" pitchFamily="34" charset="0"/>
              </a:rPr>
              <a:t>Virginia Polytechnic Institute and State University</a:t>
            </a:r>
          </a:p>
          <a:p>
            <a:endParaRPr lang="en-GB" sz="1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1400" smtClean="0">
                <a:hlinkClick r:id="rId4"/>
              </a:rPr>
              <a:t>http</a:t>
            </a:r>
            <a:r>
              <a:rPr lang="en-GB" sz="1400" dirty="0" smtClean="0">
                <a:hlinkClick r:id="rId4"/>
              </a:rPr>
              <a:t>://homepage.mac.com/astronomyteacher/dvhs/pdfs/multiplechoice.pdf</a:t>
            </a:r>
            <a:endParaRPr lang="en-GB" sz="1400" dirty="0" smtClean="0"/>
          </a:p>
          <a:p>
            <a:endParaRPr lang="en-GB" sz="1400" i="1" dirty="0" smtClean="0">
              <a:latin typeface="Arial" pitchFamily="34" charset="0"/>
              <a:cs typeface="Arial" pitchFamily="34" charset="0"/>
            </a:endParaRPr>
          </a:p>
          <a:p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endParaRPr lang="en-GB" sz="1400" dirty="0" smtClean="0">
              <a:latin typeface="Arial" pitchFamily="34" charset="0"/>
              <a:cs typeface="Arial" pitchFamily="34" charset="0"/>
            </a:endParaRPr>
          </a:p>
          <a:p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1335584" y="641350"/>
            <a:ext cx="6657479" cy="1008063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First things first…</a:t>
            </a:r>
            <a:endParaRPr lang="en-US" sz="4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03536" y="2585864"/>
            <a:ext cx="8640763" cy="3600450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SzPct val="110000"/>
              <a:buNone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0" indent="0" algn="l">
              <a:lnSpc>
                <a:spcPct val="95000"/>
              </a:lnSpc>
              <a:spcBef>
                <a:spcPct val="0"/>
              </a:spcBef>
              <a:buSzPct val="11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What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previous experience of eLearning have you had?</a:t>
            </a:r>
            <a:endParaRPr lang="en-US" sz="2400" dirty="0"/>
          </a:p>
          <a:p>
            <a:pPr marL="0" indent="0" algn="l">
              <a:lnSpc>
                <a:spcPct val="95000"/>
              </a:lnSpc>
              <a:spcBef>
                <a:spcPct val="0"/>
              </a:spcBef>
              <a:buSzPct val="110000"/>
              <a:buFont typeface="Arial" pitchFamily="34" charset="0"/>
              <a:buChar char="•"/>
            </a:pPr>
            <a:endParaRPr lang="en-US" sz="2400" dirty="0"/>
          </a:p>
          <a:p>
            <a:pPr marL="0" indent="0" algn="l">
              <a:lnSpc>
                <a:spcPct val="95000"/>
              </a:lnSpc>
              <a:spcBef>
                <a:spcPct val="0"/>
              </a:spcBef>
              <a:buSzPct val="11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What, in your opinion, are the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advantages/disadvantages of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 eLearning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? </a:t>
            </a:r>
            <a:endParaRPr lang="en-US" sz="2400" dirty="0"/>
          </a:p>
          <a:p>
            <a:pPr marL="0" indent="0" algn="l">
              <a:lnSpc>
                <a:spcPct val="95000"/>
              </a:lnSpc>
              <a:spcBef>
                <a:spcPct val="0"/>
              </a:spcBef>
              <a:buSzPct val="110000"/>
              <a:buFont typeface="Arial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0" indent="0" algn="l">
              <a:lnSpc>
                <a:spcPct val="95000"/>
              </a:lnSpc>
              <a:spcBef>
                <a:spcPct val="0"/>
              </a:spcBef>
              <a:buSzPct val="11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What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is your motivation for coming to this workshop?</a:t>
            </a:r>
            <a:endParaRPr lang="en-US" sz="2400" dirty="0"/>
          </a:p>
          <a:p>
            <a:pPr marL="0" indent="0" algn="l">
              <a:lnSpc>
                <a:spcPct val="95000"/>
              </a:lnSpc>
              <a:spcBef>
                <a:spcPct val="0"/>
              </a:spcBef>
              <a:buSzPct val="110000"/>
              <a:buFont typeface="Arial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0" indent="0" algn="l">
              <a:lnSpc>
                <a:spcPct val="95000"/>
              </a:lnSpc>
              <a:spcBef>
                <a:spcPct val="0"/>
              </a:spcBef>
              <a:buSzPct val="110000"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What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do you hope to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have achieved by the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end?</a:t>
            </a:r>
            <a:endParaRPr lang="en-US" sz="2400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SzPct val="110000"/>
              <a:buFont typeface="Arial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SzPct val="110000"/>
              <a:buFont typeface="Arial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4" name="Picture 4" descr="C:\Documents and Settings\jspille1\Local Settings\Temporary Internet Files\Content.IE5\3W8A7G2L\MC900439612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76144" y="785664"/>
            <a:ext cx="2752130" cy="1957070"/>
          </a:xfrm>
          <a:prstGeom prst="rect">
            <a:avLst/>
          </a:prstGeom>
          <a:noFill/>
        </p:spPr>
      </p:pic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5504" y="497632"/>
            <a:ext cx="4759325" cy="722312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dirty="0">
                <a:solidFill>
                  <a:srgbClr val="000000"/>
                </a:solidFill>
                <a:latin typeface="Arial" charset="0"/>
              </a:rPr>
              <a:t>Blended Learning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835150" y="5695950"/>
            <a:ext cx="5910263" cy="9318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1263576" y="1577752"/>
          <a:ext cx="7200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19560" y="785664"/>
            <a:ext cx="7488832" cy="5544616"/>
            <a:chOff x="1119560" y="785664"/>
            <a:chExt cx="7488832" cy="5544616"/>
          </a:xfrm>
        </p:grpSpPr>
        <p:sp>
          <p:nvSpPr>
            <p:cNvPr id="10" name="Oval 9"/>
            <p:cNvSpPr/>
            <p:nvPr/>
          </p:nvSpPr>
          <p:spPr>
            <a:xfrm>
              <a:off x="1119560" y="785664"/>
              <a:ext cx="7488832" cy="5544616"/>
            </a:xfrm>
            <a:prstGeom prst="ellipse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9000">
                  <a:schemeClr val="bg1">
                    <a:alpha val="61000"/>
                  </a:schemeClr>
                </a:gs>
                <a:gs pos="100000">
                  <a:schemeClr val="accent4">
                    <a:lumMod val="40000"/>
                    <a:lumOff val="60000"/>
                    <a:tint val="23500"/>
                    <a:satMod val="160000"/>
                    <a:alpha val="77000"/>
                  </a:schemeClr>
                </a:gs>
              </a:gsLst>
              <a:lin ang="162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2" name="Straight Connector 11"/>
            <p:cNvCxnSpPr>
              <a:stCxn id="10" idx="0"/>
              <a:endCxn id="10" idx="4"/>
            </p:cNvCxnSpPr>
            <p:nvPr/>
          </p:nvCxnSpPr>
          <p:spPr>
            <a:xfrm rot="16200000" flipH="1">
              <a:off x="2091668" y="3557972"/>
              <a:ext cx="5544616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6"/>
              <a:endCxn id="10" idx="2"/>
            </p:cNvCxnSpPr>
            <p:nvPr/>
          </p:nvCxnSpPr>
          <p:spPr>
            <a:xfrm flipH="1">
              <a:off x="1119560" y="3557972"/>
              <a:ext cx="748883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199680" y="2009800"/>
            <a:ext cx="2304256" cy="83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900" b="1" dirty="0">
                <a:solidFill>
                  <a:srgbClr val="000000"/>
                </a:solidFill>
                <a:latin typeface="Arial" charset="0"/>
              </a:rPr>
              <a:t>Presentation 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of new </a:t>
            </a: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subjects/topics and 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concepts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007992" y="2009800"/>
            <a:ext cx="2880320" cy="111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900" b="1" dirty="0">
                <a:solidFill>
                  <a:srgbClr val="000000"/>
                </a:solidFill>
                <a:latin typeface="Arial" charset="0"/>
              </a:rPr>
              <a:t>Consolidation 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of taught </a:t>
            </a:r>
            <a:r>
              <a:rPr lang="en-US" sz="1900" dirty="0" smtClean="0">
                <a:solidFill>
                  <a:srgbClr val="000000"/>
                </a:solidFill>
                <a:latin typeface="Arial" charset="0"/>
              </a:rPr>
              <a:t>subjects/topics and 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concepts/</a:t>
            </a:r>
            <a:endParaRPr lang="en-US" dirty="0"/>
          </a:p>
          <a:p>
            <a:pPr algn="ctr">
              <a:lnSpc>
                <a:spcPct val="95000"/>
              </a:lnSpc>
            </a:pPr>
            <a:r>
              <a:rPr lang="en-US" sz="1900" dirty="0">
                <a:solidFill>
                  <a:srgbClr val="000000"/>
                </a:solidFill>
                <a:latin typeface="Arial" charset="0"/>
              </a:rPr>
              <a:t>enabling</a:t>
            </a:r>
            <a:r>
              <a:rPr lang="en-US" sz="1900" b="1" dirty="0">
                <a:solidFill>
                  <a:srgbClr val="000000"/>
                </a:solidFill>
                <a:latin typeface="Arial" charset="0"/>
              </a:rPr>
              <a:t> deeper learning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39640" y="3810000"/>
            <a:ext cx="2662064" cy="138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900" b="1" dirty="0">
                <a:solidFill>
                  <a:srgbClr val="000000"/>
                </a:solidFill>
                <a:latin typeface="Arial" charset="0"/>
              </a:rPr>
              <a:t>Review 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of key concepts required as </a:t>
            </a:r>
            <a:r>
              <a:rPr lang="en-US" sz="1900" b="1" dirty="0">
                <a:solidFill>
                  <a:srgbClr val="000000"/>
                </a:solidFill>
                <a:latin typeface="Arial" charset="0"/>
              </a:rPr>
              <a:t>prior knowledge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 for but not taught within the curriculum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007992" y="3810000"/>
            <a:ext cx="2846512" cy="83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900" b="1" dirty="0">
                <a:solidFill>
                  <a:srgbClr val="000000"/>
                </a:solidFill>
                <a:latin typeface="Arial" charset="0"/>
              </a:rPr>
              <a:t>Revision </a:t>
            </a:r>
            <a:r>
              <a:rPr lang="en-US" sz="1900" dirty="0">
                <a:solidFill>
                  <a:srgbClr val="000000"/>
                </a:solidFill>
                <a:latin typeface="Arial" charset="0"/>
              </a:rPr>
              <a:t>of subjects/concepts taught within the curriculum.</a:t>
            </a:r>
          </a:p>
        </p:txBody>
      </p:sp>
      <p:pic>
        <p:nvPicPr>
          <p:cNvPr id="11" name="Picture 10" descr="1-line-trans-300d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5504" y="641648"/>
            <a:ext cx="9067800" cy="741363"/>
          </a:xfrm>
        </p:spPr>
        <p:txBody>
          <a:bodyPr lIns="0" tIns="0" rIns="0" bIns="0" anchor="t">
            <a:normAutofit fontScale="90000"/>
          </a:bodyPr>
          <a:lstStyle/>
          <a:p>
            <a:pPr algn="l">
              <a:lnSpc>
                <a:spcPct val="95000"/>
              </a:lnSpc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Consider the following statements. How would you complete them with regards to your own teaching?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59520" y="1721768"/>
            <a:ext cx="7603877" cy="5210845"/>
          </a:xfrm>
        </p:spPr>
        <p:txBody>
          <a:bodyPr lIns="0" tIns="0" rIns="0" bIns="0"/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There isn't space in the curriculum to teach _________ but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it would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be useful to provide some self-paced learning resources for students on it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Students must have prior knowledge of __________, there isn't room in our curriculum to review this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Students really struggle with the concept/subject of ______________, additional learning material would really help them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Students would benefit from more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revision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material on _______________</a:t>
            </a:r>
          </a:p>
        </p:txBody>
      </p:sp>
      <p:pic>
        <p:nvPicPr>
          <p:cNvPr id="15365" name="Picture 5" descr="C:\Documents and Settings\jspille1\Local Settings\Temporary Internet Files\Content.IE5\PJQKLPND\MC900434859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60320" y="5106144"/>
            <a:ext cx="1930524" cy="1930524"/>
          </a:xfrm>
          <a:prstGeom prst="rect">
            <a:avLst/>
          </a:prstGeom>
          <a:noFill/>
        </p:spPr>
      </p:pic>
      <p:pic>
        <p:nvPicPr>
          <p:cNvPr id="5" name="Picture 4" descr="1-line-trans-300dp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7512" y="641648"/>
            <a:ext cx="9124379" cy="912812"/>
          </a:xfrm>
        </p:spPr>
        <p:txBody>
          <a:bodyPr lIns="0" tIns="0" rIns="0" bIns="0" anchor="t">
            <a:normAutofit fontScale="90000"/>
          </a:bodyPr>
          <a:lstStyle/>
          <a:p>
            <a:pPr algn="l">
              <a:lnSpc>
                <a:spcPct val="95000"/>
              </a:lnSpc>
            </a:pPr>
            <a:r>
              <a:rPr lang="en-US" sz="3500" dirty="0">
                <a:solidFill>
                  <a:srgbClr val="000000"/>
                </a:solidFill>
                <a:latin typeface="Arial" charset="0"/>
              </a:rPr>
              <a:t>Steps to creating online learning </a:t>
            </a:r>
            <a:r>
              <a:rPr lang="en-US" sz="3500" dirty="0" smtClean="0">
                <a:solidFill>
                  <a:srgbClr val="000000"/>
                </a:solidFill>
                <a:latin typeface="Arial" charset="0"/>
              </a:rPr>
              <a:t>resources.</a:t>
            </a:r>
            <a:endParaRPr lang="en-US" sz="35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119560" y="1217712"/>
          <a:ext cx="82089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1-line-trans-300dp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5504" y="1145703"/>
            <a:ext cx="3456383" cy="49685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15504" y="569640"/>
            <a:ext cx="2824163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 b="1" dirty="0">
                <a:solidFill>
                  <a:srgbClr val="000000"/>
                </a:solidFill>
                <a:latin typeface="Arial" charset="0"/>
              </a:rPr>
              <a:t>Presentation</a:t>
            </a:r>
          </a:p>
        </p:txBody>
      </p:sp>
      <p:sp>
        <p:nvSpPr>
          <p:cNvPr id="18447" name="Freeform 15"/>
          <p:cNvSpPr>
            <a:spLocks/>
          </p:cNvSpPr>
          <p:nvPr/>
        </p:nvSpPr>
        <p:spPr bwMode="auto">
          <a:xfrm>
            <a:off x="4287912" y="3305944"/>
            <a:ext cx="588963" cy="588963"/>
          </a:xfrm>
          <a:custGeom>
            <a:avLst/>
            <a:gdLst/>
            <a:ahLst/>
            <a:cxnLst>
              <a:cxn ang="0">
                <a:pos x="0" y="6165"/>
              </a:cxn>
              <a:cxn ang="0">
                <a:pos x="10427" y="6165"/>
              </a:cxn>
              <a:cxn ang="0">
                <a:pos x="10427" y="985"/>
              </a:cxn>
              <a:cxn ang="0">
                <a:pos x="11410" y="995"/>
              </a:cxn>
              <a:cxn ang="0">
                <a:pos x="21600" y="11345"/>
              </a:cxn>
              <a:cxn ang="0">
                <a:pos x="11413" y="21691"/>
              </a:cxn>
              <a:cxn ang="0">
                <a:pos x="10427" y="21705"/>
              </a:cxn>
              <a:cxn ang="0">
                <a:pos x="10427" y="16526"/>
              </a:cxn>
              <a:cxn ang="0">
                <a:pos x="0" y="16526"/>
              </a:cxn>
              <a:cxn ang="0">
                <a:pos x="0" y="6165"/>
              </a:cxn>
            </a:cxnLst>
            <a:rect l="0" t="0" r="r" b="b"/>
            <a:pathLst>
              <a:path w="21600" h="22715">
                <a:moveTo>
                  <a:pt x="0" y="6165"/>
                </a:moveTo>
                <a:lnTo>
                  <a:pt x="10427" y="6165"/>
                </a:lnTo>
                <a:cubicBezTo>
                  <a:pt x="10427" y="6165"/>
                  <a:pt x="10412" y="1031"/>
                  <a:pt x="10427" y="985"/>
                </a:cubicBezTo>
                <a:cubicBezTo>
                  <a:pt x="10427" y="0"/>
                  <a:pt x="11410" y="995"/>
                  <a:pt x="11410" y="995"/>
                </a:cubicBezTo>
                <a:lnTo>
                  <a:pt x="21600" y="11345"/>
                </a:lnTo>
                <a:cubicBezTo>
                  <a:pt x="21600" y="11345"/>
                  <a:pt x="11413" y="21669"/>
                  <a:pt x="11413" y="21691"/>
                </a:cubicBezTo>
                <a:cubicBezTo>
                  <a:pt x="10263" y="22715"/>
                  <a:pt x="10427" y="21705"/>
                  <a:pt x="10427" y="21705"/>
                </a:cubicBezTo>
                <a:lnTo>
                  <a:pt x="10427" y="16526"/>
                </a:lnTo>
                <a:lnTo>
                  <a:pt x="0" y="16526"/>
                </a:lnTo>
                <a:lnTo>
                  <a:pt x="0" y="6165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 dirty="0"/>
          </a:p>
        </p:txBody>
      </p:sp>
      <p:sp>
        <p:nvSpPr>
          <p:cNvPr id="18468" name="Documents"/>
          <p:cNvSpPr>
            <a:spLocks noEditPoints="1" noChangeArrowheads="1"/>
          </p:cNvSpPr>
          <p:nvPr/>
        </p:nvSpPr>
        <p:spPr bwMode="auto">
          <a:xfrm>
            <a:off x="1767632" y="1361728"/>
            <a:ext cx="1137284" cy="1521718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5007992" y="857672"/>
            <a:ext cx="4464496" cy="5544616"/>
            <a:chOff x="5007992" y="857672"/>
            <a:chExt cx="4464496" cy="5544616"/>
          </a:xfrm>
        </p:grpSpPr>
        <p:grpSp>
          <p:nvGrpSpPr>
            <p:cNvPr id="35" name="Group 34"/>
            <p:cNvGrpSpPr/>
            <p:nvPr/>
          </p:nvGrpSpPr>
          <p:grpSpPr>
            <a:xfrm>
              <a:off x="5007992" y="857672"/>
              <a:ext cx="4464496" cy="5544616"/>
              <a:chOff x="5007992" y="857672"/>
              <a:chExt cx="4464496" cy="5544616"/>
            </a:xfrm>
          </p:grpSpPr>
          <p:sp>
            <p:nvSpPr>
              <p:cNvPr id="18437" name="Rectangle 5"/>
              <p:cNvSpPr>
                <a:spLocks noChangeArrowheads="1"/>
              </p:cNvSpPr>
              <p:nvPr/>
            </p:nvSpPr>
            <p:spPr bwMode="auto">
              <a:xfrm>
                <a:off x="5007992" y="857672"/>
                <a:ext cx="4464496" cy="55446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en-GB" dirty="0"/>
              </a:p>
            </p:txBody>
          </p:sp>
          <p:pic>
            <p:nvPicPr>
              <p:cNvPr id="18443" name="Picture 1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68032" y="2801888"/>
                <a:ext cx="1657350" cy="1403350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</p:pic>
          <p:pic>
            <p:nvPicPr>
              <p:cNvPr id="18460" name="Picture 28" descr="C:\Documents and Settings\jspille1\Local Settings\Temporary Internet Files\Content.IE5\SUEUY2JW\MC900312566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12248" y="3161928"/>
                <a:ext cx="1817688" cy="993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8461" name="Picture 29" descr="C:\Documents and Settings\jspille1\Local Settings\Temporary Internet Files\Content.IE5\SUEUY2JW\MC900440388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68032" y="1217712"/>
                <a:ext cx="1368152" cy="13681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8462" name="Picture 30" descr="C:\Documents and Settings\jspille1\Local Settings\Temporary Internet Files\Content.IE5\PJQKLPND\MC900441462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312248" y="1217712"/>
                <a:ext cx="1863576" cy="18635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pic>
            <p:nvPicPr>
              <p:cNvPr id="18463" name="Picture 31" descr="C:\Documents and Settings\jspille1\Local Settings\Temporary Internet Files\Content.IE5\PJQKLPND\MP900402154[1]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312248" y="4314056"/>
                <a:ext cx="1859024" cy="19187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</p:grpSp>
        <p:pic>
          <p:nvPicPr>
            <p:cNvPr id="1031" name="Picture 7" descr="C:\Documents and Settings\jspille1\Local Settings\Temporary Internet Files\Content.IE5\YR3L703B\MC900276204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68032" y="4386064"/>
              <a:ext cx="1638709" cy="1814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pic>
        <p:nvPicPr>
          <p:cNvPr id="23" name="Picture 4" descr="C:\Documents and Settings\jspille1\Local Settings\Temporary Internet Files\Content.IE5\3W8A7G2L\MP900443079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520" y="3810000"/>
            <a:ext cx="3151472" cy="1830558"/>
          </a:xfrm>
          <a:prstGeom prst="rect">
            <a:avLst/>
          </a:prstGeom>
          <a:noFill/>
        </p:spPr>
      </p:pic>
      <p:pic>
        <p:nvPicPr>
          <p:cNvPr id="16" name="Picture 15" descr="1-line-trans-300dpi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3496" y="6690320"/>
            <a:ext cx="2808312" cy="449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SECTOMILLISECCONVERTED" val="1"/>
  <p:tag name="ARTICULATE_PROJECT_OPEN" val="0"/>
  <p:tag name="MMPROD_UIDATA" val="&lt;database version=&quot;6.0&quot;&gt;&lt;object type=&quot;1&quot; unique_id=&quot;10001&quot;&gt;&lt;object type=&quot;2&quot; unique_id=&quot;10026&quot;&gt;&lt;object type=&quot;3&quot; unique_id=&quot;10027&quot;&gt;&lt;property id=&quot;20148&quot; value=&quot;5&quot;/&gt;&lt;property id=&quot;20300&quot; value=&quot;Slide 1 - &amp;quot;eLearning Workshop&amp;#x0D;&amp;#x0A;Blantyre&amp;#x0D;&amp;#x0A;May 2011&amp;quot;&quot;/&gt;&lt;property id=&quot;20307&quot; value=&quot;256&quot;/&gt;&lt;/object&gt;&lt;object type=&quot;3&quot; unique_id=&quot;10029&quot;&gt;&lt;property id=&quot;20148&quot; value=&quot;5&quot;/&gt;&lt;property id=&quot;20300&quot; value=&quot;Slide 2 - &amp;quot;Plan for today&amp;quot;&quot;/&gt;&lt;property id=&quot;20307&quot; value=&quot;279&quot;/&gt;&lt;/object&gt;&lt;object type=&quot;3&quot; unique_id=&quot;10032&quot;&gt;&lt;property id=&quot;20148&quot; value=&quot;5&quot;/&gt;&lt;property id=&quot;20300&quot; value=&quot;Slide 4 - &amp;quot;First things first…&amp;quot;&quot;/&gt;&lt;property id=&quot;20307&quot; value=&quot;262&quot;/&gt;&lt;/object&gt;&lt;object type=&quot;3&quot; unique_id=&quot;10035&quot;&gt;&lt;property id=&quot;20148&quot; value=&quot;5&quot;/&gt;&lt;property id=&quot;20300&quot; value=&quot;Slide 5 - &amp;quot;Blended Learning&amp;quot;&quot;/&gt;&lt;property id=&quot;20307&quot; value=&quot;263&quot;/&gt;&lt;/object&gt;&lt;object type=&quot;3&quot; unique_id=&quot;10036&quot;&gt;&lt;property id=&quot;20148&quot; value=&quot;5&quot;/&gt;&lt;property id=&quot;20300&quot; value=&quot;Slide 6&quot;/&gt;&lt;property id=&quot;20307&quot; value=&quot;264&quot;/&gt;&lt;/object&gt;&lt;object type=&quot;3&quot; unique_id=&quot;10037&quot;&gt;&lt;property id=&quot;20148&quot; value=&quot;5&quot;/&gt;&lt;property id=&quot;20300&quot; value=&quot;Slide 7 - &amp;quot;Consider the following statements. How would you complete them with regards to your own teaching?&amp;quot;&quot;/&gt;&lt;property id=&quot;20307&quot; value=&quot;265&quot;/&gt;&lt;/object&gt;&lt;object type=&quot;3&quot; unique_id=&quot;10038&quot;&gt;&lt;property id=&quot;20148&quot; value=&quot;5&quot;/&gt;&lt;property id=&quot;20300&quot; value=&quot;Slide 8 - &amp;quot;Steps to creating online learning resources.&amp;quot;&quot;/&gt;&lt;property id=&quot;20307&quot; value=&quot;266&quot;/&gt;&lt;/object&gt;&lt;object type=&quot;3&quot; unique_id=&quot;10039&quot;&gt;&lt;property id=&quot;20148&quot; value=&quot;5&quot;/&gt;&lt;property id=&quot;20300&quot; value=&quot;Slide 9&quot;/&gt;&lt;property id=&quot;20307&quot; value=&quot;267&quot;/&gt;&lt;/object&gt;&lt;object type=&quot;3&quot; unique_id=&quot;10040&quot;&gt;&lt;property id=&quot;20148&quot; value=&quot;5&quot;/&gt;&lt;property id=&quot;20300&quot; value=&quot;Slide 10 - &amp;quot;Presentation and Consolidation&amp;quot;&quot;/&gt;&lt;property id=&quot;20307&quot; value=&quot;268&quot;/&gt;&lt;/object&gt;&lt;object type=&quot;3&quot; unique_id=&quot;10041&quot;&gt;&lt;property id=&quot;20148&quot; value=&quot;5&quot;/&gt;&lt;property id=&quot;20300&quot; value=&quot;Slide 11&quot;/&gt;&lt;property id=&quot;20307&quot; value=&quot;269&quot;/&gt;&lt;/object&gt;&lt;object type=&quot;3&quot; unique_id=&quot;10042&quot;&gt;&lt;property id=&quot;20148&quot; value=&quot;5&quot;/&gt;&lt;property id=&quot;20300&quot; value=&quot;Slide 12&quot;/&gt;&lt;property id=&quot;20307&quot; value=&quot;270&quot;/&gt;&lt;/object&gt;&lt;object type=&quot;3&quot; unique_id=&quot;10043&quot;&gt;&lt;property id=&quot;20148&quot; value=&quot;5&quot;/&gt;&lt;property id=&quot;20300&quot; value=&quot;Slide 13&quot;/&gt;&lt;property id=&quot;20307&quot; value=&quot;271&quot;/&gt;&lt;/object&gt;&lt;object type=&quot;3&quot; unique_id=&quot;10044&quot;&gt;&lt;property id=&quot;20148&quot; value=&quot;5&quot;/&gt;&lt;property id=&quot;20300&quot; value=&quot;Slide 14&quot;/&gt;&lt;property id=&quot;20307&quot; value=&quot;277&quot;/&gt;&lt;/object&gt;&lt;object type=&quot;3&quot; unique_id=&quot;10045&quot;&gt;&lt;property id=&quot;20148&quot; value=&quot;5&quot;/&gt;&lt;property id=&quot;20300&quot; value=&quot;Slide 19&quot;/&gt;&lt;property id=&quot;20307&quot; value=&quot;272&quot;/&gt;&lt;/object&gt;&lt;object type=&quot;3&quot; unique_id=&quot;10046&quot;&gt;&lt;property id=&quot;20148&quot; value=&quot;5&quot;/&gt;&lt;property id=&quot;20300&quot; value=&quot;Slide 29&quot;/&gt;&lt;property id=&quot;20307&quot; value=&quot;276&quot;/&gt;&lt;/object&gt;&lt;object type=&quot;3&quot; unique_id=&quot;10048&quot;&gt;&lt;property id=&quot;20148&quot; value=&quot;5&quot;/&gt;&lt;property id=&quot;20300&quot; value=&quot;Slide 30&quot;/&gt;&lt;property id=&quot;20307&quot; value=&quot;274&quot;/&gt;&lt;/object&gt;&lt;object type=&quot;3&quot; unique_id=&quot;10073&quot;&gt;&lt;property id=&quot;20148&quot; value=&quot;5&quot;/&gt;&lt;property id=&quot;20300&quot; value=&quot;Slide 15&quot;/&gt;&lt;property id=&quot;20307&quot; value=&quot;283&quot;/&gt;&lt;/object&gt;&lt;object type=&quot;3&quot; unique_id=&quot;10074&quot;&gt;&lt;property id=&quot;20148&quot; value=&quot;5&quot;/&gt;&lt;property id=&quot;20300&quot; value=&quot;Slide 16&quot;/&gt;&lt;property id=&quot;20307&quot; value=&quot;287&quot;/&gt;&lt;/object&gt;&lt;object type=&quot;3&quot; unique_id=&quot;10075&quot;&gt;&lt;property id=&quot;20148&quot; value=&quot;5&quot;/&gt;&lt;property id=&quot;20300&quot; value=&quot;Slide 17&quot;/&gt;&lt;property id=&quot;20307&quot; value=&quot;286&quot;/&gt;&lt;/object&gt;&lt;object type=&quot;3&quot; unique_id=&quot;10076&quot;&gt;&lt;property id=&quot;20148&quot; value=&quot;5&quot;/&gt;&lt;property id=&quot;20300&quot; value=&quot;Slide 18&quot;/&gt;&lt;property id=&quot;20307&quot; value=&quot;284&quot;/&gt;&lt;/object&gt;&lt;object type=&quot;3&quot; unique_id=&quot;10077&quot;&gt;&lt;property id=&quot;20148&quot; value=&quot;5&quot;/&gt;&lt;property id=&quot;20300&quot; value=&quot;Slide 20&quot;/&gt;&lt;property id=&quot;20307&quot; value=&quot;289&quot;/&gt;&lt;/object&gt;&lt;object type=&quot;3&quot; unique_id=&quot;10078&quot;&gt;&lt;property id=&quot;20148&quot; value=&quot;5&quot;/&gt;&lt;property id=&quot;20300&quot; value=&quot;Slide 21&quot;/&gt;&lt;property id=&quot;20307&quot; value=&quot;290&quot;/&gt;&lt;/object&gt;&lt;object type=&quot;3&quot; unique_id=&quot;10079&quot;&gt;&lt;property id=&quot;20148&quot; value=&quot;5&quot;/&gt;&lt;property id=&quot;20300&quot; value=&quot;Slide 22&quot;/&gt;&lt;property id=&quot;20307&quot; value=&quot;291&quot;/&gt;&lt;/object&gt;&lt;object type=&quot;3&quot; unique_id=&quot;10080&quot;&gt;&lt;property id=&quot;20148&quot; value=&quot;5&quot;/&gt;&lt;property id=&quot;20300&quot; value=&quot;Slide 23&quot;/&gt;&lt;property id=&quot;20307&quot; value=&quot;292&quot;/&gt;&lt;/object&gt;&lt;object type=&quot;3&quot; unique_id=&quot;10081&quot;&gt;&lt;property id=&quot;20148&quot; value=&quot;5&quot;/&gt;&lt;property id=&quot;20300&quot; value=&quot;Slide 24&quot;/&gt;&lt;property id=&quot;20307&quot; value=&quot;293&quot;/&gt;&lt;/object&gt;&lt;object type=&quot;3&quot; unique_id=&quot;10082&quot;&gt;&lt;property id=&quot;20148&quot; value=&quot;5&quot;/&gt;&lt;property id=&quot;20300&quot; value=&quot;Slide 25&quot;/&gt;&lt;property id=&quot;20307&quot; value=&quot;294&quot;/&gt;&lt;/object&gt;&lt;object type=&quot;3&quot; unique_id=&quot;10083&quot;&gt;&lt;property id=&quot;20148&quot; value=&quot;5&quot;/&gt;&lt;property id=&quot;20300&quot; value=&quot;Slide 26&quot;/&gt;&lt;property id=&quot;20307&quot; value=&quot;295&quot;/&gt;&lt;/object&gt;&lt;object type=&quot;3&quot; unique_id=&quot;10084&quot;&gt;&lt;property id=&quot;20148&quot; value=&quot;5&quot;/&gt;&lt;property id=&quot;20300&quot; value=&quot;Slide 27&quot;/&gt;&lt;property id=&quot;20307&quot; value=&quot;297&quot;/&gt;&lt;/object&gt;&lt;object type=&quot;3&quot; unique_id=&quot;10085&quot;&gt;&lt;property id=&quot;20148&quot; value=&quot;5&quot;/&gt;&lt;property id=&quot;20300&quot; value=&quot;Slide 28&quot;/&gt;&lt;property id=&quot;20307&quot; value=&quot;296&quot;/&gt;&lt;/object&gt;&lt;object type=&quot;3&quot; unique_id=&quot;10086&quot;&gt;&lt;property id=&quot;20148&quot; value=&quot;5&quot;/&gt;&lt;property id=&quot;20300&quot; value=&quot;Slide 31&quot;/&gt;&lt;property id=&quot;20307&quot; value=&quot;282&quot;/&gt;&lt;/object&gt;&lt;object type=&quot;3&quot; unique_id=&quot;10087&quot;&gt;&lt;property id=&quot;20148&quot; value=&quot;5&quot;/&gt;&lt;property id=&quot;20300&quot; value=&quot;Slide 32&quot;/&gt;&lt;property id=&quot;20307&quot; value=&quot;288&quot;/&gt;&lt;/object&gt;&lt;object type=&quot;3&quot; unique_id=&quot;10127&quot;&gt;&lt;property id=&quot;20148&quot; value=&quot;5&quot;/&gt;&lt;property id=&quot;20300&quot; value=&quot;Slide 3 - &amp;quot;Ice breaker&amp;quot;&quot;/&gt;&lt;property id=&quot;20307&quot; value=&quot;298&quot;/&gt;&lt;/object&gt;&lt;/object&gt;&lt;object type=&quot;8&quot; unique_id=&quot;10072&quot;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1696</TotalTime>
  <Words>1365</Words>
  <Application>Microsoft Office PowerPoint</Application>
  <PresentationFormat>Custom</PresentationFormat>
  <Paragraphs>289</Paragraphs>
  <Slides>32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Aspect</vt:lpstr>
      <vt:lpstr>eLearning Workshop Blantyre May 2011</vt:lpstr>
      <vt:lpstr>Plan for today</vt:lpstr>
      <vt:lpstr>Ice breaker</vt:lpstr>
      <vt:lpstr>First things first…</vt:lpstr>
      <vt:lpstr>Blended Learning</vt:lpstr>
      <vt:lpstr>Slide 6</vt:lpstr>
      <vt:lpstr>Consider the following statements. How would you complete them with regards to your own teaching?</vt:lpstr>
      <vt:lpstr>Steps to creating online learning resources.</vt:lpstr>
      <vt:lpstr>Slide 9</vt:lpstr>
      <vt:lpstr>Presentation and Consolidation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Supported Desktop</cp:lastModifiedBy>
  <cp:revision>127</cp:revision>
  <dcterms:created xsi:type="dcterms:W3CDTF">2004-05-06T09:28:21Z</dcterms:created>
  <dcterms:modified xsi:type="dcterms:W3CDTF">2011-05-04T08:04:38Z</dcterms:modified>
</cp:coreProperties>
</file>