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81" r:id="rId4"/>
    <p:sldId id="282" r:id="rId5"/>
    <p:sldId id="283" r:id="rId6"/>
    <p:sldId id="257" r:id="rId7"/>
    <p:sldId id="258" r:id="rId8"/>
  </p:sldIdLst>
  <p:sldSz cx="10160000" cy="7620000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97" autoAdjust="0"/>
    <p:restoredTop sz="80180" autoAdjust="0"/>
  </p:normalViewPr>
  <p:slideViewPr>
    <p:cSldViewPr>
      <p:cViewPr varScale="1">
        <p:scale>
          <a:sx n="79" d="100"/>
          <a:sy n="79" d="100"/>
        </p:scale>
        <p:origin x="-14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8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D0BA83-5C93-42C0-B180-F63D636E32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71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95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/>
            </a:r>
            <a:br>
              <a:rPr lang="en-GB" sz="12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0BA83-5C93-42C0-B180-F63D636E327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65107" y="482402"/>
            <a:ext cx="9229788" cy="345440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02640" y="2022451"/>
            <a:ext cx="8636000" cy="2032000"/>
          </a:xfrm>
        </p:spPr>
        <p:txBody>
          <a:bodyPr lIns="50799" rIns="50799" bIns="50799"/>
          <a:lstStyle>
            <a:lvl1pPr algn="r">
              <a:defRPr sz="50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802640" y="4094480"/>
            <a:ext cx="8636000" cy="1016000"/>
          </a:xfrm>
        </p:spPr>
        <p:txBody>
          <a:bodyPr lIns="203198" tIns="0"/>
          <a:lstStyle>
            <a:lvl1pPr marL="40640" indent="0" algn="r">
              <a:spcBef>
                <a:spcPts val="0"/>
              </a:spcBef>
              <a:buNone/>
              <a:defRPr sz="2200">
                <a:solidFill>
                  <a:schemeClr val="bg2">
                    <a:shade val="25000"/>
                  </a:schemeClr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305165-69BA-42AF-BB27-9E315FBF6A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5537200"/>
            <a:ext cx="9093200" cy="1168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800" y="589280"/>
            <a:ext cx="9093200" cy="465328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53E552-0E5C-4CC7-BB1A-9CB51522B3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592672"/>
            <a:ext cx="2201333" cy="58419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67" y="592670"/>
            <a:ext cx="6604000" cy="58420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C2A4CD-6465-4A4C-9FC3-BF1E88ED06C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5537200"/>
            <a:ext cx="9093200" cy="1168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589280"/>
            <a:ext cx="9093200" cy="465328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B8257-90A3-4A9D-821D-051FF91721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65107" y="482403"/>
            <a:ext cx="9229788" cy="482369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82" y="5476240"/>
            <a:ext cx="9093200" cy="751840"/>
          </a:xfrm>
        </p:spPr>
        <p:txBody>
          <a:bodyPr lIns="101599" bIns="0" anchor="b"/>
          <a:lstStyle>
            <a:lvl1pPr algn="l">
              <a:buNone/>
              <a:defRPr sz="40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382" y="6249427"/>
            <a:ext cx="9093200" cy="467360"/>
          </a:xfrm>
        </p:spPr>
        <p:txBody>
          <a:bodyPr lIns="132079" tIns="0" anchor="t"/>
          <a:lstStyle>
            <a:lvl1pPr marL="0" marR="40640" indent="0" algn="l"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9CF1EB-0180-455D-BACA-F05757E65C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2" y="589280"/>
            <a:ext cx="4368800" cy="48768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3733" y="589280"/>
            <a:ext cx="4368800" cy="4876800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E7C2D-7CA0-43B7-A377-DBF5AD92DC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5537200"/>
            <a:ext cx="9093200" cy="116840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693" y="643820"/>
            <a:ext cx="4368800" cy="880180"/>
          </a:xfrm>
        </p:spPr>
        <p:txBody>
          <a:bodyPr lIns="162558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69077" y="643820"/>
            <a:ext cx="4368800" cy="880180"/>
          </a:xfrm>
        </p:spPr>
        <p:txBody>
          <a:bodyPr lIns="152398" anchor="ctr"/>
          <a:lstStyle>
            <a:lvl1pPr marL="0" indent="0" algn="l">
              <a:buNone/>
              <a:defRPr sz="2700" b="1">
                <a:solidFill>
                  <a:schemeClr val="tx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74693" y="1608667"/>
            <a:ext cx="4368800" cy="3877733"/>
          </a:xfrm>
        </p:spPr>
        <p:txBody>
          <a:bodyPr anchor="t"/>
          <a:lstStyle>
            <a:lvl1pPr algn="l">
              <a:defRPr sz="27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9077" y="1608667"/>
            <a:ext cx="4368800" cy="3877733"/>
          </a:xfrm>
        </p:spPr>
        <p:txBody>
          <a:bodyPr anchor="t"/>
          <a:lstStyle>
            <a:lvl1pPr algn="l">
              <a:defRPr sz="2700"/>
            </a:lvl1pPr>
            <a:lvl2pPr algn="l">
              <a:defRPr sz="22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41-FA72-4CD7-9657-D87D885CC4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6C7B9B-97B9-4947-BC94-084342E886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66A4B0-42EA-45B3-AF74-3931EBB528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4204" y="592667"/>
            <a:ext cx="3302000" cy="1016000"/>
          </a:xfrm>
        </p:spPr>
        <p:txBody>
          <a:bodyPr anchor="b"/>
          <a:lstStyle>
            <a:lvl1pPr algn="l">
              <a:buNone/>
              <a:defRPr sz="24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154274" y="1608669"/>
            <a:ext cx="3302000" cy="4673458"/>
          </a:xfrm>
        </p:spPr>
        <p:txBody>
          <a:bodyPr lIns="101599"/>
          <a:lstStyle>
            <a:lvl1pPr marL="20320" marR="2032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300">
                <a:solidFill>
                  <a:schemeClr val="tx1"/>
                </a:solidFill>
              </a:defRPr>
            </a:lvl2pPr>
            <a:lvl3pPr>
              <a:buNone/>
              <a:defRPr sz="1100">
                <a:solidFill>
                  <a:schemeClr val="tx1"/>
                </a:solidFill>
              </a:defRPr>
            </a:lvl3pPr>
            <a:lvl4pPr>
              <a:buNone/>
              <a:defRPr sz="1000">
                <a:solidFill>
                  <a:schemeClr val="tx1"/>
                </a:solidFill>
              </a:defRPr>
            </a:lvl4pPr>
            <a:lvl5pPr>
              <a:buNone/>
              <a:defRPr sz="10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45969" y="1033493"/>
            <a:ext cx="5140177" cy="5249336"/>
          </a:xfrm>
        </p:spPr>
        <p:txBody>
          <a:bodyPr/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27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defRPr sz="22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6B6E15-0BFB-42D7-B6CE-446136FA7E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7112001" y="482402"/>
            <a:ext cx="2582894" cy="48260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5568951"/>
            <a:ext cx="9144000" cy="1168400"/>
          </a:xfrm>
        </p:spPr>
        <p:txBody>
          <a:bodyPr anchor="t"/>
          <a:lstStyle>
            <a:lvl1pPr algn="l">
              <a:buNone/>
              <a:defRPr sz="40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7180791" y="592667"/>
            <a:ext cx="2489200" cy="4679422"/>
          </a:xfrm>
        </p:spPr>
        <p:txBody>
          <a:bodyPr lIns="101599"/>
          <a:lstStyle>
            <a:lvl1pPr marL="50799" indent="0" algn="l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>
              <a:defRPr sz="13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000">
                <a:solidFill>
                  <a:srgbClr val="FFFFFF"/>
                </a:solidFill>
              </a:defRPr>
            </a:lvl4pPr>
            <a:lvl5pPr>
              <a:defRPr sz="10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54DC-7EAA-47F2-9785-4B9EECB472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8311" y="484187"/>
            <a:ext cx="6583680" cy="48260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6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38667" y="365761"/>
            <a:ext cx="9480061" cy="688535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65107" y="482402"/>
            <a:ext cx="9229788" cy="60960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58800" y="5539544"/>
            <a:ext cx="9093200" cy="1168400"/>
          </a:xfrm>
          <a:prstGeom prst="rect">
            <a:avLst/>
          </a:prstGeom>
        </p:spPr>
        <p:txBody>
          <a:bodyPr vert="horz" lIns="101599" tIns="50799" rIns="101599" bIns="50799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58800" y="589280"/>
            <a:ext cx="9093200" cy="4653280"/>
          </a:xfrm>
          <a:prstGeom prst="rect">
            <a:avLst/>
          </a:prstGeom>
        </p:spPr>
        <p:txBody>
          <a:bodyPr vert="horz" lIns="203198" tIns="101599" rIns="101599" bIns="50799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4195920" y="6790973"/>
            <a:ext cx="2540000" cy="405694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735920" y="6790973"/>
            <a:ext cx="2540000" cy="405694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l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9275920" y="6790973"/>
            <a:ext cx="508000" cy="405694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11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563047-27F9-4845-923B-E70166FCF21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4637" indent="-294637" algn="l" rtl="0" eaLnBrk="1" latinLnBrk="0" hangingPunct="1">
        <a:spcBef>
          <a:spcPts val="278"/>
        </a:spcBef>
        <a:buClr>
          <a:schemeClr val="accent1"/>
        </a:buClr>
        <a:buSzPct val="80000"/>
        <a:buFont typeface="Wingdings 2"/>
        <a:buChar char=""/>
        <a:defRPr kumimoji="0" sz="31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09594" indent="-223518" algn="l" rtl="0" eaLnBrk="1" latinLnBrk="0" hangingPunct="1">
        <a:spcBef>
          <a:spcPts val="278"/>
        </a:spcBef>
        <a:buClr>
          <a:schemeClr val="accent1"/>
        </a:buClr>
        <a:buSzPct val="100000"/>
        <a:buFont typeface="Verdana"/>
        <a:buChar char="◦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873751" indent="-203198" algn="l" rtl="0" eaLnBrk="1" latinLnBrk="0" hangingPunct="1">
        <a:spcBef>
          <a:spcPts val="278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09" indent="-203198" algn="l" rtl="0" eaLnBrk="1" latinLnBrk="0" hangingPunct="1">
        <a:spcBef>
          <a:spcPts val="256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422386" indent="-203198" algn="l" rtl="0" eaLnBrk="1" latinLnBrk="0" hangingPunct="1">
        <a:spcBef>
          <a:spcPts val="278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63" indent="-203198" algn="l" rtl="0" eaLnBrk="1" latinLnBrk="0" hangingPunct="1">
        <a:spcBef>
          <a:spcPts val="278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89741" indent="-203198" algn="l" rtl="0" eaLnBrk="1" latinLnBrk="0" hangingPunct="1">
        <a:spcBef>
          <a:spcPts val="283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579" indent="-203198" algn="l" rtl="0" eaLnBrk="1" latinLnBrk="0" hangingPunct="1">
        <a:spcBef>
          <a:spcPts val="286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387576" indent="-203198" algn="l" rtl="0" eaLnBrk="1" latinLnBrk="0" hangingPunct="1">
        <a:spcBef>
          <a:spcPts val="283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75544" y="1577752"/>
            <a:ext cx="8442325" cy="2112963"/>
          </a:xfrm>
        </p:spPr>
        <p:txBody>
          <a:bodyPr lIns="0" tIns="0" rIns="0" bIns="0" anchor="t">
            <a:normAutofit/>
          </a:bodyPr>
          <a:lstStyle/>
          <a:p>
            <a:pPr>
              <a:lnSpc>
                <a:spcPct val="95000"/>
              </a:lnSpc>
            </a:pP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Virtual Clinic Workshop</a:t>
            </a:r>
            <a:r>
              <a:rPr lang="en-US" dirty="0"/>
              <a:t/>
            </a:r>
            <a:br>
              <a:rPr lang="en-US" dirty="0"/>
            </a:b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Blantyre</a:t>
            </a:r>
            <a:r>
              <a:rPr lang="en-US" dirty="0"/>
              <a:t/>
            </a:r>
            <a:br>
              <a:rPr lang="en-US" dirty="0"/>
            </a:br>
            <a:r>
              <a:rPr lang="en-US" sz="4800" dirty="0" smtClean="0">
                <a:solidFill>
                  <a:srgbClr val="000000"/>
                </a:solidFill>
                <a:latin typeface="Arial" charset="0"/>
              </a:rPr>
              <a:t>May 2011</a:t>
            </a:r>
            <a:endParaRPr lang="en-US" sz="4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991768" y="4674096"/>
            <a:ext cx="6616700" cy="1408113"/>
          </a:xfrm>
        </p:spPr>
        <p:txBody>
          <a:bodyPr lIns="0" tIns="0" rIns="0" bIns="0">
            <a:normAutofit fontScale="92500" lnSpcReduction="10000"/>
          </a:bodyPr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Jo Spiller &amp; Ross Ward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Learning Technology Section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College of Medicine and Veterinary Medicine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University of Edinburgh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4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 txBox="1">
            <a:spLocks noChangeArrowheads="1"/>
          </p:cNvSpPr>
          <p:nvPr/>
        </p:nvSpPr>
        <p:spPr>
          <a:xfrm>
            <a:off x="615504" y="641648"/>
            <a:ext cx="7992888" cy="792088"/>
          </a:xfrm>
          <a:prstGeom prst="rect">
            <a:avLst/>
          </a:prstGeom>
        </p:spPr>
        <p:txBody>
          <a:bodyPr lIns="0" tIns="0" rIns="0" bIns="0" anchor="t"/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500" b="1" dirty="0" smtClean="0">
                <a:solidFill>
                  <a:srgbClr val="0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Virtual Clinic – what is it?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3536" y="1433736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Similar to Virtual Patients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Case-based learning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Simulations of real world scenarios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Data that reflects real patient records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Process of analysis of records or presentation</a:t>
            </a:r>
          </a:p>
          <a:p>
            <a:pPr marL="342900" indent="-342900">
              <a:buFont typeface="Arial"/>
              <a:buChar char="•"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Presents choice </a:t>
            </a:r>
            <a:endParaRPr lang="en-GB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>
                <a:latin typeface="Arial" pitchFamily="34" charset="0"/>
                <a:cs typeface="Arial" pitchFamily="34" charset="0"/>
              </a:rPr>
              <a:t>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ecision-based</a:t>
            </a:r>
          </a:p>
        </p:txBody>
      </p:sp>
      <p:pic>
        <p:nvPicPr>
          <p:cNvPr id="14" name="Picture 13" descr="1-line-trans-300d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pic>
        <p:nvPicPr>
          <p:cNvPr id="15" name="Picture 14" descr="avatar_05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6184" y="713656"/>
            <a:ext cx="2691904" cy="269190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vuemap_crop_polaro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1488" y="569640"/>
            <a:ext cx="9251674" cy="6408712"/>
          </a:xfrm>
          <a:prstGeom prst="rect">
            <a:avLst/>
          </a:prstGeom>
        </p:spPr>
      </p:pic>
      <p:pic>
        <p:nvPicPr>
          <p:cNvPr id="3" name="Picture 2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504" y="6258272"/>
            <a:ext cx="2808312" cy="44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7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9520" y="641648"/>
            <a:ext cx="8712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/>
                <a:cs typeface="Arial"/>
              </a:rPr>
              <a:t>Generic template for the Virtual Clinic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1. Initial description of symptoms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2. Initial decision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3. Feedback and provision of more information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4. Decide on the next steps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5. Feedback and further information</a:t>
            </a:r>
            <a:endParaRPr lang="en-US" dirty="0">
              <a:latin typeface="Arial"/>
              <a:cs typeface="Arial"/>
            </a:endParaRPr>
          </a:p>
          <a:p>
            <a:endParaRPr lang="en-US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1-line-trans-300dp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pic>
        <p:nvPicPr>
          <p:cNvPr id="5" name="Picture 4" descr="avatar_05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8192" y="4242048"/>
            <a:ext cx="2691904" cy="269190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77062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63776" y="641648"/>
            <a:ext cx="3816424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59520" y="2009800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1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91768" y="2009800"/>
            <a:ext cx="1656184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2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52008" y="2009800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3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456264" y="2009800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4 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199680" y="3305944"/>
            <a:ext cx="5832648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Feedback and more information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831528" y="4602088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1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063776" y="4602088"/>
            <a:ext cx="1656184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2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224016" y="4602088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3 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528272" y="4602088"/>
            <a:ext cx="1800200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Choice 4 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199680" y="6186264"/>
            <a:ext cx="5832648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Feedback and more information</a:t>
            </a:r>
            <a:endParaRPr lang="en-US" dirty="0"/>
          </a:p>
        </p:txBody>
      </p:sp>
      <p:cxnSp>
        <p:nvCxnSpPr>
          <p:cNvPr id="17" name="Straight Connector 16"/>
          <p:cNvCxnSpPr>
            <a:stCxn id="2" idx="2"/>
            <a:endCxn id="6" idx="0"/>
          </p:cNvCxnSpPr>
          <p:nvPr/>
        </p:nvCxnSpPr>
        <p:spPr>
          <a:xfrm flipH="1">
            <a:off x="1659620" y="1145704"/>
            <a:ext cx="3312368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2"/>
            <a:endCxn id="7" idx="0"/>
          </p:cNvCxnSpPr>
          <p:nvPr/>
        </p:nvCxnSpPr>
        <p:spPr>
          <a:xfrm flipH="1">
            <a:off x="3819860" y="1145704"/>
            <a:ext cx="1152128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2"/>
            <a:endCxn id="8" idx="0"/>
          </p:cNvCxnSpPr>
          <p:nvPr/>
        </p:nvCxnSpPr>
        <p:spPr>
          <a:xfrm>
            <a:off x="4971988" y="1145704"/>
            <a:ext cx="1080120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" idx="2"/>
            <a:endCxn id="9" idx="0"/>
          </p:cNvCxnSpPr>
          <p:nvPr/>
        </p:nvCxnSpPr>
        <p:spPr>
          <a:xfrm>
            <a:off x="4971988" y="1145704"/>
            <a:ext cx="3384376" cy="8640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0" idx="2"/>
            <a:endCxn id="11" idx="0"/>
          </p:cNvCxnSpPr>
          <p:nvPr/>
        </p:nvCxnSpPr>
        <p:spPr>
          <a:xfrm flipH="1">
            <a:off x="1731628" y="3810000"/>
            <a:ext cx="3384376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2"/>
            <a:endCxn id="12" idx="0"/>
          </p:cNvCxnSpPr>
          <p:nvPr/>
        </p:nvCxnSpPr>
        <p:spPr>
          <a:xfrm flipH="1">
            <a:off x="3891868" y="3810000"/>
            <a:ext cx="1224136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2"/>
            <a:endCxn id="13" idx="0"/>
          </p:cNvCxnSpPr>
          <p:nvPr/>
        </p:nvCxnSpPr>
        <p:spPr>
          <a:xfrm>
            <a:off x="5116004" y="3810000"/>
            <a:ext cx="1008112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2"/>
            <a:endCxn id="14" idx="0"/>
          </p:cNvCxnSpPr>
          <p:nvPr/>
        </p:nvCxnSpPr>
        <p:spPr>
          <a:xfrm>
            <a:off x="5116004" y="3810000"/>
            <a:ext cx="3312368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0"/>
            <a:endCxn id="9" idx="2"/>
          </p:cNvCxnSpPr>
          <p:nvPr/>
        </p:nvCxnSpPr>
        <p:spPr>
          <a:xfrm flipV="1">
            <a:off x="5116004" y="2513856"/>
            <a:ext cx="3240360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0" idx="0"/>
            <a:endCxn id="8" idx="2"/>
          </p:cNvCxnSpPr>
          <p:nvPr/>
        </p:nvCxnSpPr>
        <p:spPr>
          <a:xfrm flipV="1">
            <a:off x="5116004" y="2513856"/>
            <a:ext cx="936104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0" idx="0"/>
            <a:endCxn id="7" idx="2"/>
          </p:cNvCxnSpPr>
          <p:nvPr/>
        </p:nvCxnSpPr>
        <p:spPr>
          <a:xfrm flipH="1" flipV="1">
            <a:off x="3819860" y="2513856"/>
            <a:ext cx="1296144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0" idx="0"/>
            <a:endCxn id="6" idx="2"/>
          </p:cNvCxnSpPr>
          <p:nvPr/>
        </p:nvCxnSpPr>
        <p:spPr>
          <a:xfrm flipH="1" flipV="1">
            <a:off x="1659620" y="2513856"/>
            <a:ext cx="3456384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1" idx="2"/>
            <a:endCxn id="15" idx="0"/>
          </p:cNvCxnSpPr>
          <p:nvPr/>
        </p:nvCxnSpPr>
        <p:spPr>
          <a:xfrm>
            <a:off x="1731628" y="5106144"/>
            <a:ext cx="3384376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2" idx="2"/>
            <a:endCxn id="15" idx="0"/>
          </p:cNvCxnSpPr>
          <p:nvPr/>
        </p:nvCxnSpPr>
        <p:spPr>
          <a:xfrm>
            <a:off x="3891868" y="5106144"/>
            <a:ext cx="1224136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5" idx="0"/>
            <a:endCxn id="13" idx="2"/>
          </p:cNvCxnSpPr>
          <p:nvPr/>
        </p:nvCxnSpPr>
        <p:spPr>
          <a:xfrm flipV="1">
            <a:off x="5116004" y="5106144"/>
            <a:ext cx="1008112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5" idx="0"/>
            <a:endCxn id="14" idx="2"/>
          </p:cNvCxnSpPr>
          <p:nvPr/>
        </p:nvCxnSpPr>
        <p:spPr>
          <a:xfrm flipV="1">
            <a:off x="5116004" y="5106144"/>
            <a:ext cx="3312368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3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7512" y="569640"/>
            <a:ext cx="9224838" cy="6495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</a:rPr>
              <a:t>Key aims of these workshops</a:t>
            </a:r>
          </a:p>
        </p:txBody>
      </p:sp>
      <p:pic>
        <p:nvPicPr>
          <p:cNvPr id="4" name="Picture 3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To build a bank of patient scenarios that can form the basis of a Virtual Clinic</a:t>
            </a:r>
          </a:p>
          <a:p>
            <a:endParaRPr lang="en-US" sz="3200" dirty="0"/>
          </a:p>
          <a:p>
            <a:r>
              <a:rPr lang="en-US" sz="3200" dirty="0" smtClean="0"/>
              <a:t>To introduce Articulate </a:t>
            </a:r>
            <a:r>
              <a:rPr lang="en-US" sz="3200" dirty="0" err="1" smtClean="0"/>
              <a:t>Quizmaker</a:t>
            </a:r>
            <a:r>
              <a:rPr lang="en-US" sz="3200" dirty="0" smtClean="0"/>
              <a:t> as the vehicle for developing the clinic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15504" y="569640"/>
            <a:ext cx="9296846" cy="6495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en-US" sz="4300" dirty="0">
                <a:solidFill>
                  <a:srgbClr val="000000"/>
                </a:solidFill>
                <a:latin typeface="Arial" charset="0"/>
              </a:rPr>
              <a:t>Key outcomes of this workshop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59520" y="1433736"/>
            <a:ext cx="8496944" cy="4896544"/>
          </a:xfrm>
        </p:spPr>
        <p:txBody>
          <a:bodyPr lIns="0" tIns="0" rIns="0" bIns="0">
            <a:normAutofit/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To have brainstormed and built up a bank of	potential patient/clinic scenarios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endParaRPr lang="en-US" sz="3200" dirty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To have explored and developed at least one  	full patient scenario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endParaRPr lang="en-US" sz="3200" dirty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</a:pP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To have transposed the scenario into 	</a:t>
            </a:r>
            <a:r>
              <a:rPr lang="en-US" sz="3200" dirty="0" err="1" smtClean="0">
                <a:solidFill>
                  <a:srgbClr val="000000"/>
                </a:solidFill>
                <a:latin typeface="Arial" charset="0"/>
              </a:rPr>
              <a:t>Quizmaker</a:t>
            </a:r>
            <a:r>
              <a:rPr lang="en-US" sz="32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4" name="Picture 3" descr="1-line-trans-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496" y="6690320"/>
            <a:ext cx="2808312" cy="44922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ARTICULATE_PROJECT_OPEN" val="0"/>
  <p:tag name="MMPROD_UIDATA" val="&lt;database version=&quot;7.0&quot;&gt;&lt;object type=&quot;1&quot; unique_id=&quot;10001&quot;&gt;&lt;object type=&quot;2&quot; unique_id=&quot;10026&quot;&gt;&lt;object type=&quot;3&quot; unique_id=&quot;10027&quot;&gt;&lt;property id=&quot;20148&quot; value=&quot;5&quot;/&gt;&lt;property id=&quot;20300&quot; value=&quot;Slide 1 - &amp;quot;eLearning Workshop&amp;#x0D;&amp;#x0A;KCN, Lilongwe&amp;#x0D;&amp;#x0A;Oct 210&amp;quot;&quot;/&gt;&lt;property id=&quot;20307&quot; value=&quot;256&quot;/&gt;&lt;/object&gt;&lt;object type=&quot;3&quot; unique_id=&quot;10028&quot;&gt;&lt;property id=&quot;20148&quot; value=&quot;5&quot;/&gt;&lt;property id=&quot;20300&quot; value=&quot;Slide 2 - &amp;quot;Workshop Plan&amp;quot;&quot;/&gt;&lt;property id=&quot;20307&quot; value=&quot;259&quot;/&gt;&lt;/object&gt;&lt;object type=&quot;3&quot; unique_id=&quot;10029&quot;&gt;&lt;property id=&quot;20148&quot; value=&quot;5&quot;/&gt;&lt;property id=&quot;20300&quot; value=&quot;Slide 3 - &amp;quot;Ice breaker&amp;quot;&quot;/&gt;&lt;property id=&quot;20307&quot; value=&quot;279&quot;/&gt;&lt;/object&gt;&lt;object type=&quot;3&quot; unique_id=&quot;10030&quot;&gt;&lt;property id=&quot;20148&quot; value=&quot;5&quot;/&gt;&lt;property id=&quot;20300&quot; value=&quot;Slide 4&quot;/&gt;&lt;property id=&quot;20307&quot; value=&quot;260&quot;/&gt;&lt;/object&gt;&lt;object type=&quot;3&quot; unique_id=&quot;10031&quot;&gt;&lt;property id=&quot;20148&quot; value=&quot;5&quot;/&gt;&lt;property id=&quot;20300&quot; value=&quot;Slide 5&quot;/&gt;&lt;property id=&quot;20307&quot; value=&quot;280&quot;/&gt;&lt;/object&gt;&lt;object type=&quot;3&quot; unique_id=&quot;10032&quot;&gt;&lt;property id=&quot;20148&quot; value=&quot;5&quot;/&gt;&lt;property id=&quot;20300&quot; value=&quot;Slide 6 - &amp;quot;First things first…&amp;quot;&quot;/&gt;&lt;property id=&quot;20307&quot; value=&quot;262&quot;/&gt;&lt;/object&gt;&lt;object type=&quot;3&quot; unique_id=&quot;10033&quot;&gt;&lt;property id=&quot;20148&quot; value=&quot;5&quot;/&gt;&lt;property id=&quot;20300&quot; value=&quot;Slide 7 - &amp;quot;Key aims of these workshops&amp;quot;&quot;/&gt;&lt;property id=&quot;20307&quot; value=&quot;257&quot;/&gt;&lt;/object&gt;&lt;object type=&quot;3&quot; unique_id=&quot;10034&quot;&gt;&lt;property id=&quot;20148&quot; value=&quot;5&quot;/&gt;&lt;property id=&quot;20300&quot; value=&quot;Slide 8 - &amp;quot;Key outcomes of this workshop&amp;quot;&quot;/&gt;&lt;property id=&quot;20307&quot; value=&quot;258&quot;/&gt;&lt;/object&gt;&lt;object type=&quot;3&quot; unique_id=&quot;10035&quot;&gt;&lt;property id=&quot;20148&quot; value=&quot;5&quot;/&gt;&lt;property id=&quot;20300&quot; value=&quot;Slide 9 - &amp;quot;Blended Learning&amp;quot;&quot;/&gt;&lt;property id=&quot;20307&quot; value=&quot;263&quot;/&gt;&lt;/object&gt;&lt;object type=&quot;3&quot; unique_id=&quot;10036&quot;&gt;&lt;property id=&quot;20148&quot; value=&quot;5&quot;/&gt;&lt;property id=&quot;20300&quot; value=&quot;Slide 10&quot;/&gt;&lt;property id=&quot;20307&quot; value=&quot;264&quot;/&gt;&lt;/object&gt;&lt;object type=&quot;3&quot; unique_id=&quot;10037&quot;&gt;&lt;property id=&quot;20148&quot; value=&quot;5&quot;/&gt;&lt;property id=&quot;20300&quot; value=&quot;Slide 11 - &amp;quot;Consider the following statements. How would you complete them with regards to your own teaching?&amp;quot;&quot;/&gt;&lt;property id=&quot;20307&quot; value=&quot;265&quot;/&gt;&lt;/object&gt;&lt;object type=&quot;3&quot; unique_id=&quot;10038&quot;&gt;&lt;property id=&quot;20148&quot; value=&quot;5&quot;/&gt;&lt;property id=&quot;20300&quot; value=&quot;Slide 12 - &amp;quot;Steps to creating online learning resources.&amp;quot;&quot;/&gt;&lt;property id=&quot;20307&quot; value=&quot;266&quot;/&gt;&lt;/object&gt;&lt;object type=&quot;3&quot; unique_id=&quot;10039&quot;&gt;&lt;property id=&quot;20148&quot; value=&quot;5&quot;/&gt;&lt;property id=&quot;20300&quot; value=&quot;Slide 13&quot;/&gt;&lt;property id=&quot;20307&quot; value=&quot;267&quot;/&gt;&lt;/object&gt;&lt;object type=&quot;3&quot; unique_id=&quot;10040&quot;&gt;&lt;property id=&quot;20148&quot; value=&quot;5&quot;/&gt;&lt;property id=&quot;20300&quot; value=&quot;Slide 14 - &amp;quot;Presentation and Consolidation&amp;quot;&quot;/&gt;&lt;property id=&quot;20307&quot; value=&quot;268&quot;/&gt;&lt;/object&gt;&lt;object type=&quot;3&quot; unique_id=&quot;10041&quot;&gt;&lt;property id=&quot;20148&quot; value=&quot;5&quot;/&gt;&lt;property id=&quot;20300&quot; value=&quot;Slide 15&quot;/&gt;&lt;property id=&quot;20307&quot; value=&quot;269&quot;/&gt;&lt;/object&gt;&lt;object type=&quot;3&quot; unique_id=&quot;10042&quot;&gt;&lt;property id=&quot;20148&quot; value=&quot;5&quot;/&gt;&lt;property id=&quot;20300&quot; value=&quot;Slide 16&quot;/&gt;&lt;property id=&quot;20307&quot; value=&quot;270&quot;/&gt;&lt;/object&gt;&lt;object type=&quot;3&quot; unique_id=&quot;10043&quot;&gt;&lt;property id=&quot;20148&quot; value=&quot;5&quot;/&gt;&lt;property id=&quot;20300&quot; value=&quot;Slide 17&quot;/&gt;&lt;property id=&quot;20307&quot; value=&quot;271&quot;/&gt;&lt;/object&gt;&lt;object type=&quot;3&quot; unique_id=&quot;10044&quot;&gt;&lt;property id=&quot;20148&quot; value=&quot;5&quot;/&gt;&lt;property id=&quot;20300&quot; value=&quot;Slide 18&quot;/&gt;&lt;property id=&quot;20307&quot; value=&quot;277&quot;/&gt;&lt;/object&gt;&lt;object type=&quot;3&quot; unique_id=&quot;10045&quot;&gt;&lt;property id=&quot;20148&quot; value=&quot;5&quot;/&gt;&lt;property id=&quot;20300&quot; value=&quot;Slide 23&quot;/&gt;&lt;property id=&quot;20307&quot; value=&quot;272&quot;/&gt;&lt;/object&gt;&lt;object type=&quot;3&quot; unique_id=&quot;10046&quot;&gt;&lt;property id=&quot;20148&quot; value=&quot;5&quot;/&gt;&lt;property id=&quot;20300&quot; value=&quot;Slide 33&quot;/&gt;&lt;property id=&quot;20307&quot; value=&quot;276&quot;/&gt;&lt;/object&gt;&lt;object type=&quot;3&quot; unique_id=&quot;10048&quot;&gt;&lt;property id=&quot;20148&quot; value=&quot;5&quot;/&gt;&lt;property id=&quot;20300&quot; value=&quot;Slide 34&quot;/&gt;&lt;property id=&quot;20307&quot; value=&quot;274&quot;/&gt;&lt;/object&gt;&lt;object type=&quot;3&quot; unique_id=&quot;10073&quot;&gt;&lt;property id=&quot;20148&quot; value=&quot;5&quot;/&gt;&lt;property id=&quot;20300&quot; value=&quot;Slide 19&quot;/&gt;&lt;property id=&quot;20307&quot; value=&quot;283&quot;/&gt;&lt;/object&gt;&lt;object type=&quot;3&quot; unique_id=&quot;10074&quot;&gt;&lt;property id=&quot;20148&quot; value=&quot;5&quot;/&gt;&lt;property id=&quot;20300&quot; value=&quot;Slide 20&quot;/&gt;&lt;property id=&quot;20307&quot; value=&quot;287&quot;/&gt;&lt;/object&gt;&lt;object type=&quot;3&quot; unique_id=&quot;10075&quot;&gt;&lt;property id=&quot;20148&quot; value=&quot;5&quot;/&gt;&lt;property id=&quot;20300&quot; value=&quot;Slide 21&quot;/&gt;&lt;property id=&quot;20307&quot; value=&quot;286&quot;/&gt;&lt;/object&gt;&lt;object type=&quot;3&quot; unique_id=&quot;10076&quot;&gt;&lt;property id=&quot;20148&quot; value=&quot;5&quot;/&gt;&lt;property id=&quot;20300&quot; value=&quot;Slide 22&quot;/&gt;&lt;property id=&quot;20307&quot; value=&quot;284&quot;/&gt;&lt;/object&gt;&lt;object type=&quot;3&quot; unique_id=&quot;10077&quot;&gt;&lt;property id=&quot;20148&quot; value=&quot;5&quot;/&gt;&lt;property id=&quot;20300&quot; value=&quot;Slide 24&quot;/&gt;&lt;property id=&quot;20307&quot; value=&quot;289&quot;/&gt;&lt;/object&gt;&lt;object type=&quot;3&quot; unique_id=&quot;10078&quot;&gt;&lt;property id=&quot;20148&quot; value=&quot;5&quot;/&gt;&lt;property id=&quot;20300&quot; value=&quot;Slide 25&quot;/&gt;&lt;property id=&quot;20307&quot; value=&quot;290&quot;/&gt;&lt;/object&gt;&lt;object type=&quot;3&quot; unique_id=&quot;10079&quot;&gt;&lt;property id=&quot;20148&quot; value=&quot;5&quot;/&gt;&lt;property id=&quot;20300&quot; value=&quot;Slide 26&quot;/&gt;&lt;property id=&quot;20307&quot; value=&quot;291&quot;/&gt;&lt;/object&gt;&lt;object type=&quot;3&quot; unique_id=&quot;10080&quot;&gt;&lt;property id=&quot;20148&quot; value=&quot;5&quot;/&gt;&lt;property id=&quot;20300&quot; value=&quot;Slide 27&quot;/&gt;&lt;property id=&quot;20307&quot; value=&quot;292&quot;/&gt;&lt;/object&gt;&lt;object type=&quot;3&quot; unique_id=&quot;10081&quot;&gt;&lt;property id=&quot;20148&quot; value=&quot;5&quot;/&gt;&lt;property id=&quot;20300&quot; value=&quot;Slide 28&quot;/&gt;&lt;property id=&quot;20307&quot; value=&quot;293&quot;/&gt;&lt;/object&gt;&lt;object type=&quot;3&quot; unique_id=&quot;10082&quot;&gt;&lt;property id=&quot;20148&quot; value=&quot;5&quot;/&gt;&lt;property id=&quot;20300&quot; value=&quot;Slide 29&quot;/&gt;&lt;property id=&quot;20307&quot; value=&quot;294&quot;/&gt;&lt;/object&gt;&lt;object type=&quot;3&quot; unique_id=&quot;10083&quot;&gt;&lt;property id=&quot;20148&quot; value=&quot;5&quot;/&gt;&lt;property id=&quot;20300&quot; value=&quot;Slide 30&quot;/&gt;&lt;property id=&quot;20307&quot; value=&quot;295&quot;/&gt;&lt;/object&gt;&lt;object type=&quot;3&quot; unique_id=&quot;10084&quot;&gt;&lt;property id=&quot;20148&quot; value=&quot;5&quot;/&gt;&lt;property id=&quot;20300&quot; value=&quot;Slide 31&quot;/&gt;&lt;property id=&quot;20307&quot; value=&quot;297&quot;/&gt;&lt;/object&gt;&lt;object type=&quot;3&quot; unique_id=&quot;10085&quot;&gt;&lt;property id=&quot;20148&quot; value=&quot;5&quot;/&gt;&lt;property id=&quot;20300&quot; value=&quot;Slide 32&quot;/&gt;&lt;property id=&quot;20307&quot; value=&quot;296&quot;/&gt;&lt;/object&gt;&lt;object type=&quot;3&quot; unique_id=&quot;10086&quot;&gt;&lt;property id=&quot;20148&quot; value=&quot;5&quot;/&gt;&lt;property id=&quot;20300&quot; value=&quot;Slide 35&quot;/&gt;&lt;property id=&quot;20307&quot; value=&quot;282&quot;/&gt;&lt;/object&gt;&lt;object type=&quot;3&quot; unique_id=&quot;10087&quot;&gt;&lt;property id=&quot;20148&quot; value=&quot;5&quot;/&gt;&lt;property id=&quot;20300&quot; value=&quot;Slide 36&quot;/&gt;&lt;property id=&quot;20307&quot; value=&quot;288&quot;/&gt;&lt;/object&gt;&lt;/object&gt;&lt;object type=&quot;8&quot; unique_id=&quot;1007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2071</TotalTime>
  <Words>172</Words>
  <Application>Microsoft Macintosh PowerPoint</Application>
  <PresentationFormat>Custom</PresentationFormat>
  <Paragraphs>59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Virtual Clinic Workshop Blantyre May 2011</vt:lpstr>
      <vt:lpstr>PowerPoint Presentation</vt:lpstr>
      <vt:lpstr>PowerPoint Presentation</vt:lpstr>
      <vt:lpstr>PowerPoint Presentation</vt:lpstr>
      <vt:lpstr>PowerPoint Presentation</vt:lpstr>
      <vt:lpstr>Key aims of these workshops</vt:lpstr>
      <vt:lpstr>Key outcomes of this workshop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Jo Spiller</cp:lastModifiedBy>
  <cp:revision>145</cp:revision>
  <dcterms:created xsi:type="dcterms:W3CDTF">2004-05-06T09:28:21Z</dcterms:created>
  <dcterms:modified xsi:type="dcterms:W3CDTF">2011-04-26T11:24:09Z</dcterms:modified>
</cp:coreProperties>
</file>