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docProps/custom.xml" ContentType="application/vnd.openxmlformats-officedocument.custom-propertie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notesSlides/notesSlide9.xml" ContentType="application/vnd.openxmlformats-officedocument.presentationml.notesSlide+xml"/>
  <Override PartName="/ppt/tags/tag34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tags/tag33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  <Override PartName="/ppt/tags/tag31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9" r:id="rId4"/>
    <p:sldId id="261" r:id="rId5"/>
    <p:sldId id="259" r:id="rId6"/>
    <p:sldId id="271" r:id="rId7"/>
    <p:sldId id="262" r:id="rId8"/>
    <p:sldId id="263" r:id="rId9"/>
    <p:sldId id="270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6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6FED63-57EF-4BC5-AA3B-3910C4425019}" type="datetimeFigureOut">
              <a:rPr lang="en-GB" smtClean="0"/>
              <a:pPr/>
              <a:t>26/04/2011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436CE0-CCBB-4549-A02E-98FE1806406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36CE0-CCBB-4549-A02E-98FE18064067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36CE0-CCBB-4549-A02E-98FE18064067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36CE0-CCBB-4549-A02E-98FE18064067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36CE0-CCBB-4549-A02E-98FE18064067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36CE0-CCBB-4549-A02E-98FE18064067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36CE0-CCBB-4549-A02E-98FE18064067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36CE0-CCBB-4549-A02E-98FE18064067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36CE0-CCBB-4549-A02E-98FE18064067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36CE0-CCBB-4549-A02E-98FE18064067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36CE0-CCBB-4549-A02E-98FE18064067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36CE0-CCBB-4549-A02E-98FE18064067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36CE0-CCBB-4549-A02E-98FE18064067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36CE0-CCBB-4549-A02E-98FE18064067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F5B0E-610E-4B4C-BA01-3FE556C05A95}" type="datetimeFigureOut">
              <a:rPr lang="en-GB" smtClean="0"/>
              <a:pPr/>
              <a:t>26/04/2011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A2BE-E972-4F0D-8E25-C937F4A6E6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F5B0E-610E-4B4C-BA01-3FE556C05A95}" type="datetimeFigureOut">
              <a:rPr lang="en-GB" smtClean="0"/>
              <a:pPr/>
              <a:t>26/04/2011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A2BE-E972-4F0D-8E25-C937F4A6E6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F5B0E-610E-4B4C-BA01-3FE556C05A95}" type="datetimeFigureOut">
              <a:rPr lang="en-GB" smtClean="0"/>
              <a:pPr/>
              <a:t>26/04/2011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A2BE-E972-4F0D-8E25-C937F4A6E6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F5B0E-610E-4B4C-BA01-3FE556C05A95}" type="datetimeFigureOut">
              <a:rPr lang="en-GB" smtClean="0"/>
              <a:pPr/>
              <a:t>26/04/2011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A2BE-E972-4F0D-8E25-C937F4A6E6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F5B0E-610E-4B4C-BA01-3FE556C05A95}" type="datetimeFigureOut">
              <a:rPr lang="en-GB" smtClean="0"/>
              <a:pPr/>
              <a:t>26/04/2011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A2BE-E972-4F0D-8E25-C937F4A6E6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F5B0E-610E-4B4C-BA01-3FE556C05A95}" type="datetimeFigureOut">
              <a:rPr lang="en-GB" smtClean="0"/>
              <a:pPr/>
              <a:t>26/04/2011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A2BE-E972-4F0D-8E25-C937F4A6E6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F5B0E-610E-4B4C-BA01-3FE556C05A95}" type="datetimeFigureOut">
              <a:rPr lang="en-GB" smtClean="0"/>
              <a:pPr/>
              <a:t>26/04/2011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A2BE-E972-4F0D-8E25-C937F4A6E6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F5B0E-610E-4B4C-BA01-3FE556C05A95}" type="datetimeFigureOut">
              <a:rPr lang="en-GB" smtClean="0"/>
              <a:pPr/>
              <a:t>26/04/2011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A2BE-E972-4F0D-8E25-C937F4A6E6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F5B0E-610E-4B4C-BA01-3FE556C05A95}" type="datetimeFigureOut">
              <a:rPr lang="en-GB" smtClean="0"/>
              <a:pPr/>
              <a:t>26/04/2011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A2BE-E972-4F0D-8E25-C937F4A6E6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F5B0E-610E-4B4C-BA01-3FE556C05A95}" type="datetimeFigureOut">
              <a:rPr lang="en-GB" smtClean="0"/>
              <a:pPr/>
              <a:t>26/04/2011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A2BE-E972-4F0D-8E25-C937F4A6E6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F5B0E-610E-4B4C-BA01-3FE556C05A95}" type="datetimeFigureOut">
              <a:rPr lang="en-GB" smtClean="0"/>
              <a:pPr/>
              <a:t>26/04/2011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FA2BE-E972-4F0D-8E25-C937F4A6E67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F5B0E-610E-4B4C-BA01-3FE556C05A95}" type="datetimeFigureOut">
              <a:rPr lang="en-GB" smtClean="0"/>
              <a:pPr/>
              <a:t>26/04/2011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FA2BE-E972-4F0D-8E25-C937F4A6E67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13" Type="http://schemas.openxmlformats.org/officeDocument/2006/relationships/slide" Target="slide11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7.xml"/><Relationship Id="rId12" Type="http://schemas.openxmlformats.org/officeDocument/2006/relationships/slide" Target="slide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" Target="slide5.xml"/><Relationship Id="rId5" Type="http://schemas.openxmlformats.org/officeDocument/2006/relationships/tags" Target="../tags/tag6.xml"/><Relationship Id="rId10" Type="http://schemas.openxmlformats.org/officeDocument/2006/relationships/slide" Target="slide2.xml"/><Relationship Id="rId4" Type="http://schemas.openxmlformats.org/officeDocument/2006/relationships/tags" Target="../tags/tag5.xml"/><Relationship Id="rId9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2.png"/><Relationship Id="rId5" Type="http://schemas.openxmlformats.org/officeDocument/2006/relationships/slide" Target="slide1.xml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2.png"/><Relationship Id="rId5" Type="http://schemas.openxmlformats.org/officeDocument/2006/relationships/slide" Target="slide1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2.png"/><Relationship Id="rId5" Type="http://schemas.openxmlformats.org/officeDocument/2006/relationships/slide" Target="slide1.xm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image" Target="../media/image2.png"/><Relationship Id="rId5" Type="http://schemas.openxmlformats.org/officeDocument/2006/relationships/slide" Target="slide1.xml"/><Relationship Id="rId4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" Target="slide1.xml"/><Relationship Id="rId5" Type="http://schemas.openxmlformats.org/officeDocument/2006/relationships/hyperlink" Target="http://www.articulate.com/community/showcase/" TargetMode="External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12.xml"/><Relationship Id="rId7" Type="http://schemas.openxmlformats.org/officeDocument/2006/relationships/image" Target="../media/image3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3.xml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6.png"/><Relationship Id="rId4" Type="http://schemas.openxmlformats.org/officeDocument/2006/relationships/tags" Target="../tags/tag13.xml"/><Relationship Id="rId9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2.png"/><Relationship Id="rId5" Type="http://schemas.openxmlformats.org/officeDocument/2006/relationships/slide" Target="slide1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2.png"/><Relationship Id="rId5" Type="http://schemas.openxmlformats.org/officeDocument/2006/relationships/slide" Target="slide1.x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20.xml"/><Relationship Id="rId7" Type="http://schemas.openxmlformats.org/officeDocument/2006/relationships/image" Target="../media/image8.jpe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notesSlide" Target="../notesSlides/notesSlide6.xml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6.png"/><Relationship Id="rId4" Type="http://schemas.openxmlformats.org/officeDocument/2006/relationships/tags" Target="../tags/tag21.xml"/><Relationship Id="rId9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2.png"/><Relationship Id="rId5" Type="http://schemas.openxmlformats.org/officeDocument/2006/relationships/slide" Target="slide1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2.png"/><Relationship Id="rId5" Type="http://schemas.openxmlformats.org/officeDocument/2006/relationships/slide" Target="slide1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28.xml"/><Relationship Id="rId7" Type="http://schemas.openxmlformats.org/officeDocument/2006/relationships/image" Target="../media/image10.jpe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notesSlide" Target="../notesSlides/notesSlide9.xml"/><Relationship Id="rId11" Type="http://schemas.openxmlformats.org/officeDocument/2006/relationships/image" Target="../media/image7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6.png"/><Relationship Id="rId4" Type="http://schemas.openxmlformats.org/officeDocument/2006/relationships/tags" Target="../tags/tag29.xml"/><Relationship Id="rId9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corkboard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-571500" y="0"/>
            <a:ext cx="10287000" cy="6858000"/>
          </a:xfrm>
          <a:prstGeom prst="rect">
            <a:avLst/>
          </a:prstGeom>
        </p:spPr>
      </p:pic>
      <p:grpSp>
        <p:nvGrpSpPr>
          <p:cNvPr id="16" name="Group 15"/>
          <p:cNvGrpSpPr/>
          <p:nvPr>
            <p:custDataLst>
              <p:tags r:id="rId3"/>
            </p:custDataLst>
          </p:nvPr>
        </p:nvGrpSpPr>
        <p:grpSpPr>
          <a:xfrm>
            <a:off x="1046240" y="367889"/>
            <a:ext cx="2664296" cy="2664296"/>
            <a:chOff x="1046240" y="367889"/>
            <a:chExt cx="2664296" cy="2664296"/>
          </a:xfrm>
        </p:grpSpPr>
        <p:sp>
          <p:nvSpPr>
            <p:cNvPr id="4" name="Rectangle 3">
              <a:hlinkClick r:id="rId10" action="ppaction://hlinksldjump"/>
            </p:cNvPr>
            <p:cNvSpPr/>
            <p:nvPr/>
          </p:nvSpPr>
          <p:spPr>
            <a:xfrm rot="21044367">
              <a:off x="1046240" y="367889"/>
              <a:ext cx="2664296" cy="266429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hlinkClick r:id="rId10" action="ppaction://hlinksldjump"/>
            </p:cNvPr>
            <p:cNvSpPr/>
            <p:nvPr/>
          </p:nvSpPr>
          <p:spPr>
            <a:xfrm rot="21044367">
              <a:off x="1190256" y="511905"/>
              <a:ext cx="2391035" cy="20162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>
              <a:hlinkClick r:id="rId10" action="ppaction://hlinksldjump"/>
            </p:cNvPr>
            <p:cNvSpPr txBox="1"/>
            <p:nvPr/>
          </p:nvSpPr>
          <p:spPr>
            <a:xfrm rot="21044367">
              <a:off x="1550296" y="871945"/>
              <a:ext cx="172819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200" dirty="0" smtClean="0"/>
                <a:t>#1</a:t>
              </a:r>
              <a:endParaRPr lang="en-GB" sz="7200" dirty="0"/>
            </a:p>
          </p:txBody>
        </p:sp>
      </p:grpSp>
      <p:grpSp>
        <p:nvGrpSpPr>
          <p:cNvPr id="17" name="Group 16"/>
          <p:cNvGrpSpPr/>
          <p:nvPr>
            <p:custDataLst>
              <p:tags r:id="rId4"/>
            </p:custDataLst>
          </p:nvPr>
        </p:nvGrpSpPr>
        <p:grpSpPr>
          <a:xfrm>
            <a:off x="5220072" y="620688"/>
            <a:ext cx="2664296" cy="2664296"/>
            <a:chOff x="5220072" y="620688"/>
            <a:chExt cx="2664296" cy="2664296"/>
          </a:xfrm>
        </p:grpSpPr>
        <p:sp>
          <p:nvSpPr>
            <p:cNvPr id="7" name="Rectangle 6">
              <a:hlinkClick r:id="rId11" action="ppaction://hlinksldjump"/>
            </p:cNvPr>
            <p:cNvSpPr/>
            <p:nvPr/>
          </p:nvSpPr>
          <p:spPr>
            <a:xfrm rot="507225">
              <a:off x="5220072" y="620688"/>
              <a:ext cx="2664296" cy="266429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hlinkClick r:id="rId11" action="ppaction://hlinksldjump"/>
            </p:cNvPr>
            <p:cNvSpPr/>
            <p:nvPr/>
          </p:nvSpPr>
          <p:spPr>
            <a:xfrm rot="507225">
              <a:off x="5364088" y="764704"/>
              <a:ext cx="2391035" cy="20162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hlinkClick r:id="rId11" action="ppaction://hlinksldjump"/>
            </p:cNvPr>
            <p:cNvSpPr txBox="1"/>
            <p:nvPr/>
          </p:nvSpPr>
          <p:spPr>
            <a:xfrm rot="507225">
              <a:off x="5724128" y="1124744"/>
              <a:ext cx="172819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200" dirty="0" smtClean="0"/>
                <a:t>#2</a:t>
              </a:r>
              <a:endParaRPr lang="en-GB" sz="7200" dirty="0"/>
            </a:p>
          </p:txBody>
        </p:sp>
      </p:grpSp>
      <p:grpSp>
        <p:nvGrpSpPr>
          <p:cNvPr id="18" name="Group 17"/>
          <p:cNvGrpSpPr/>
          <p:nvPr>
            <p:custDataLst>
              <p:tags r:id="rId5"/>
            </p:custDataLst>
          </p:nvPr>
        </p:nvGrpSpPr>
        <p:grpSpPr>
          <a:xfrm>
            <a:off x="1187624" y="3645024"/>
            <a:ext cx="2664296" cy="2664296"/>
            <a:chOff x="1187624" y="3645024"/>
            <a:chExt cx="2664296" cy="2664296"/>
          </a:xfrm>
        </p:grpSpPr>
        <p:sp>
          <p:nvSpPr>
            <p:cNvPr id="10" name="Rectangle 9">
              <a:hlinkClick r:id="rId12" action="ppaction://hlinksldjump"/>
            </p:cNvPr>
            <p:cNvSpPr/>
            <p:nvPr/>
          </p:nvSpPr>
          <p:spPr>
            <a:xfrm rot="235985">
              <a:off x="1187624" y="3645024"/>
              <a:ext cx="2664296" cy="266429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hlinkClick r:id="rId12" action="ppaction://hlinksldjump"/>
            </p:cNvPr>
            <p:cNvSpPr/>
            <p:nvPr/>
          </p:nvSpPr>
          <p:spPr>
            <a:xfrm rot="235985">
              <a:off x="1331640" y="3789040"/>
              <a:ext cx="2391035" cy="20162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hlinkClick r:id="rId12" action="ppaction://hlinksldjump"/>
            </p:cNvPr>
            <p:cNvSpPr txBox="1"/>
            <p:nvPr/>
          </p:nvSpPr>
          <p:spPr>
            <a:xfrm rot="235985">
              <a:off x="1691680" y="4149080"/>
              <a:ext cx="172819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200" dirty="0" smtClean="0"/>
                <a:t>#3</a:t>
              </a:r>
              <a:endParaRPr lang="en-GB" sz="7200" dirty="0"/>
            </a:p>
          </p:txBody>
        </p:sp>
      </p:grpSp>
      <p:grpSp>
        <p:nvGrpSpPr>
          <p:cNvPr id="19" name="Group 18"/>
          <p:cNvGrpSpPr/>
          <p:nvPr>
            <p:custDataLst>
              <p:tags r:id="rId6"/>
            </p:custDataLst>
          </p:nvPr>
        </p:nvGrpSpPr>
        <p:grpSpPr>
          <a:xfrm>
            <a:off x="4458555" y="3625087"/>
            <a:ext cx="2664296" cy="2664296"/>
            <a:chOff x="4458555" y="3625087"/>
            <a:chExt cx="2664296" cy="2664296"/>
          </a:xfrm>
        </p:grpSpPr>
        <p:sp>
          <p:nvSpPr>
            <p:cNvPr id="13" name="Rectangle 12">
              <a:hlinkClick r:id="rId13" action="ppaction://hlinksldjump"/>
            </p:cNvPr>
            <p:cNvSpPr/>
            <p:nvPr/>
          </p:nvSpPr>
          <p:spPr>
            <a:xfrm rot="21225257">
              <a:off x="4458555" y="3625087"/>
              <a:ext cx="2664296" cy="2664296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hlinkClick r:id="rId13" action="ppaction://hlinksldjump"/>
            </p:cNvPr>
            <p:cNvSpPr/>
            <p:nvPr/>
          </p:nvSpPr>
          <p:spPr>
            <a:xfrm rot="21225257">
              <a:off x="4602571" y="3769103"/>
              <a:ext cx="2391035" cy="20162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hlinkClick r:id="rId13" action="ppaction://hlinksldjump"/>
            </p:cNvPr>
            <p:cNvSpPr txBox="1"/>
            <p:nvPr/>
          </p:nvSpPr>
          <p:spPr>
            <a:xfrm rot="21225257">
              <a:off x="4962611" y="4129143"/>
              <a:ext cx="172819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200" dirty="0" smtClean="0"/>
                <a:t>#4</a:t>
              </a:r>
              <a:endParaRPr lang="en-GB" sz="72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11560" y="2636912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Choose a Challenge…</a:t>
            </a:r>
            <a:endParaRPr lang="en-GB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#3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Question pools can be a good way for students to prepare for exams</a:t>
            </a:r>
          </a:p>
          <a:p>
            <a:r>
              <a:rPr lang="en-GB" dirty="0" smtClean="0"/>
              <a:t>Possible for one resource to produce a variety of different quizzes</a:t>
            </a:r>
          </a:p>
          <a:p>
            <a:r>
              <a:rPr lang="en-GB" dirty="0" smtClean="0"/>
              <a:t>Good way to re-use questions</a:t>
            </a:r>
          </a:p>
          <a:p>
            <a:r>
              <a:rPr lang="en-GB" dirty="0" smtClean="0"/>
              <a:t>Good way to store up questions for future use</a:t>
            </a:r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corkboard_corner2.png">
            <a:hlinkClick r:id="rId5" action="ppaction://hlinksldjump"/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8100392" y="5871843"/>
            <a:ext cx="1113987" cy="1059072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 #4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Create an interactive menu for your e-learning package.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So far we have only focussed on delivering content in a sequential, step by step manner.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Try making a menu in your e-Learning package to jump to key sections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corkboard_corner2.png">
            <a:hlinkClick r:id="rId5" action="ppaction://hlinksldjump"/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8100392" y="5871843"/>
            <a:ext cx="1113987" cy="1059072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This is the Demo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This presentation allows you to jump to different sections of the course.</a:t>
            </a:r>
          </a:p>
          <a:p>
            <a:pPr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Try it for yourself…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corkboard_corner2.png">
            <a:hlinkClick r:id="rId5" action="ppaction://hlinksldjump"/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8100392" y="5871843"/>
            <a:ext cx="1113987" cy="1059072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#4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Sometimes it is best to break core concepts into smaller sections</a:t>
            </a:r>
          </a:p>
          <a:p>
            <a:r>
              <a:rPr lang="en-GB" dirty="0" smtClean="0"/>
              <a:t>These resources become more interactive and enjoyable to use</a:t>
            </a:r>
          </a:p>
          <a:p>
            <a:r>
              <a:rPr lang="en-GB" dirty="0" smtClean="0"/>
              <a:t>Good way to separate teaching, from examples, and quizzes, etc.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corkboard_corner2.png">
            <a:hlinkClick r:id="rId5" action="ppaction://hlinksldjump"/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8100392" y="5871843"/>
            <a:ext cx="1113987" cy="1059072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395536" y="2780928"/>
            <a:ext cx="8352928" cy="72008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 #1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 smtClean="0"/>
              <a:t>View the articulate Guru website and take a look at some of the powerful Articulate Resources that have been created.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>
                <a:hlinkClick r:id="rId5"/>
              </a:rPr>
              <a:t>http://www.articulate.com/community/showcase/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Look at one resource in detail:</a:t>
            </a:r>
          </a:p>
          <a:p>
            <a:pPr marL="0" indent="0">
              <a:buNone/>
            </a:pPr>
            <a:endParaRPr lang="en-GB" dirty="0" smtClean="0"/>
          </a:p>
          <a:p>
            <a:pPr marL="361950" indent="-361950"/>
            <a:r>
              <a:rPr lang="en-GB" dirty="0" smtClean="0"/>
              <a:t>Highlight 3 things you like</a:t>
            </a:r>
          </a:p>
          <a:p>
            <a:pPr marL="361950" indent="-361950"/>
            <a:r>
              <a:rPr lang="en-GB" dirty="0" smtClean="0"/>
              <a:t>Highlight 3 things you don’t like</a:t>
            </a:r>
          </a:p>
          <a:p>
            <a:pPr marL="361950" indent="-361950"/>
            <a:r>
              <a:rPr lang="en-GB" dirty="0" err="1" smtClean="0"/>
              <a:t>Conisder</a:t>
            </a:r>
            <a:r>
              <a:rPr lang="en-GB" dirty="0" smtClean="0"/>
              <a:t> if this resource has inspired you?</a:t>
            </a:r>
            <a:endParaRPr lang="en-GB" dirty="0"/>
          </a:p>
        </p:txBody>
      </p:sp>
      <p:pic>
        <p:nvPicPr>
          <p:cNvPr id="7" name="Picture 6" descr="corkboard_corner2.png">
            <a:hlinkClick r:id="rId6" action="ppaction://hlinksldjump"/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8100392" y="5871843"/>
            <a:ext cx="1113987" cy="1059072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itle 79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Articulate Gurus</a:t>
            </a:r>
            <a:endParaRPr lang="en-GB"/>
          </a:p>
        </p:txBody>
      </p:sp>
      <p:pic>
        <p:nvPicPr>
          <p:cNvPr id="81" name="Picture 80" descr="engbg.png"/>
          <p:cNvPicPr>
            <a:picLocks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5588000"/>
            <a:ext cx="9144000" cy="1270000"/>
          </a:xfrm>
          <a:prstGeom prst="rect">
            <a:avLst/>
          </a:prstGeom>
        </p:spPr>
      </p:pic>
      <p:pic>
        <p:nvPicPr>
          <p:cNvPr id="83" name="Picture 82" descr="~t125531.emf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63500" y="5579057"/>
            <a:ext cx="5740400" cy="1230733"/>
          </a:xfrm>
          <a:prstGeom prst="rect">
            <a:avLst/>
          </a:prstGeom>
        </p:spPr>
      </p:pic>
      <p:pic>
        <p:nvPicPr>
          <p:cNvPr id="84" name="Picture 83" descr="enga.png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4959350" y="5986462"/>
            <a:ext cx="1473200" cy="431800"/>
          </a:xfrm>
          <a:prstGeom prst="rect">
            <a:avLst/>
          </a:prstGeom>
        </p:spPr>
      </p:pic>
      <p:pic>
        <p:nvPicPr>
          <p:cNvPr id="85" name="Picture 84" descr="qmb.png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7135812" y="5986462"/>
            <a:ext cx="1731962" cy="431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#1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Articulate is a very powerful tool</a:t>
            </a:r>
          </a:p>
          <a:p>
            <a:r>
              <a:rPr lang="en-GB" dirty="0" smtClean="0"/>
              <a:t>No idea is too big, or too small</a:t>
            </a:r>
          </a:p>
          <a:p>
            <a:r>
              <a:rPr lang="en-GB" dirty="0" smtClean="0"/>
              <a:t>We love hearing about your ideas and resources, and are happy to help you work through the ideas.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corkboard_corner2.png">
            <a:hlinkClick r:id="rId5" action="ppaction://hlinksldjump"/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8100392" y="5871843"/>
            <a:ext cx="1113987" cy="1059072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 #2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Create a quiz that uses images to make a high impact to the resource.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Try this:</a:t>
            </a:r>
          </a:p>
          <a:p>
            <a:pPr marL="541338" indent="-541338"/>
            <a:r>
              <a:rPr lang="en-GB" dirty="0" smtClean="0"/>
              <a:t>Multiple Choice Questions with images related to the answers</a:t>
            </a:r>
          </a:p>
          <a:p>
            <a:pPr marL="541338" indent="-541338"/>
            <a:r>
              <a:rPr lang="en-GB" dirty="0" smtClean="0"/>
              <a:t>Background image to make a meaningful scenarios for a fill in the blank.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corkboard_corner2.png">
            <a:hlinkClick r:id="rId5" action="ppaction://hlinksldjump"/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8100392" y="5871843"/>
            <a:ext cx="1113987" cy="1059072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Question Images</a:t>
            </a:r>
            <a:endParaRPr lang="en-GB"/>
          </a:p>
        </p:txBody>
      </p:sp>
      <p:pic>
        <p:nvPicPr>
          <p:cNvPr id="10" name="Picture 9" descr="engbg.png"/>
          <p:cNvPicPr>
            <a:picLocks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5588000"/>
            <a:ext cx="9144000" cy="1270000"/>
          </a:xfrm>
          <a:prstGeom prst="rect">
            <a:avLst/>
          </a:prstGeom>
        </p:spPr>
      </p:pic>
      <p:pic>
        <p:nvPicPr>
          <p:cNvPr id="12" name="Picture 11" descr="~t112403.emf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63500" y="5579057"/>
            <a:ext cx="5740400" cy="1230733"/>
          </a:xfrm>
          <a:prstGeom prst="rect">
            <a:avLst/>
          </a:prstGeom>
        </p:spPr>
      </p:pic>
      <p:pic>
        <p:nvPicPr>
          <p:cNvPr id="13" name="Picture 12" descr="enga.png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4959350" y="5986462"/>
            <a:ext cx="1473200" cy="431800"/>
          </a:xfrm>
          <a:prstGeom prst="rect">
            <a:avLst/>
          </a:prstGeom>
        </p:spPr>
      </p:pic>
      <p:pic>
        <p:nvPicPr>
          <p:cNvPr id="14" name="Picture 13" descr="qmb.png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7135812" y="5986462"/>
            <a:ext cx="1731962" cy="431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#2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Images can make a resource very engaging and interactive</a:t>
            </a:r>
          </a:p>
          <a:p>
            <a:r>
              <a:rPr lang="en-GB" dirty="0" smtClean="0"/>
              <a:t>Create a rich context for the resource</a:t>
            </a:r>
          </a:p>
          <a:p>
            <a:endParaRPr lang="en-GB" dirty="0"/>
          </a:p>
          <a:p>
            <a:r>
              <a:rPr lang="en-GB" dirty="0" smtClean="0"/>
              <a:t>Can be very time consuming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corkboard_corner2.png">
            <a:hlinkClick r:id="rId5" action="ppaction://hlinksldjump"/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8100392" y="5871843"/>
            <a:ext cx="1113987" cy="1059072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 #3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Create a quiz that randomly selects questions to give to a student from a large pool of questions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Hint:</a:t>
            </a:r>
          </a:p>
          <a:p>
            <a:pPr marL="0" indent="0">
              <a:buNone/>
            </a:pPr>
            <a:endParaRPr lang="en-GB" dirty="0" smtClean="0"/>
          </a:p>
          <a:p>
            <a:pPr marL="541338" indent="-541338"/>
            <a:r>
              <a:rPr lang="en-GB" dirty="0" err="1" smtClean="0"/>
              <a:t>Quizmaker</a:t>
            </a:r>
            <a:r>
              <a:rPr lang="en-GB" dirty="0" smtClean="0"/>
              <a:t> can allow you to add many questions into a quiz, and group them into meaningful sections</a:t>
            </a:r>
          </a:p>
          <a:p>
            <a:pPr marL="541338" indent="-541338"/>
            <a:r>
              <a:rPr lang="en-GB" dirty="0" smtClean="0"/>
              <a:t>It is possible to have a quiz that displays only a limited number of questions from a pool of many more.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corkboard_corner2.png">
            <a:hlinkClick r:id="rId5" action="ppaction://hlinksldjump"/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8100392" y="5871843"/>
            <a:ext cx="1113987" cy="1059072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Advanced Quiz</a:t>
            </a:r>
            <a:endParaRPr lang="en-GB"/>
          </a:p>
        </p:txBody>
      </p:sp>
      <p:pic>
        <p:nvPicPr>
          <p:cNvPr id="10" name="Picture 9" descr="engbg.png"/>
          <p:cNvPicPr>
            <a:picLocks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5588000"/>
            <a:ext cx="9144000" cy="1270000"/>
          </a:xfrm>
          <a:prstGeom prst="rect">
            <a:avLst/>
          </a:prstGeom>
        </p:spPr>
      </p:pic>
      <p:pic>
        <p:nvPicPr>
          <p:cNvPr id="12" name="Picture 11" descr="~t103339.emf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63500" y="5579057"/>
            <a:ext cx="5740400" cy="1230733"/>
          </a:xfrm>
          <a:prstGeom prst="rect">
            <a:avLst/>
          </a:prstGeom>
        </p:spPr>
      </p:pic>
      <p:pic>
        <p:nvPicPr>
          <p:cNvPr id="13" name="Picture 12" descr="enga.png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4959350" y="5986462"/>
            <a:ext cx="1473200" cy="431800"/>
          </a:xfrm>
          <a:prstGeom prst="rect">
            <a:avLst/>
          </a:prstGeom>
        </p:spPr>
      </p:pic>
      <p:pic>
        <p:nvPicPr>
          <p:cNvPr id="14" name="Picture 13" descr="qmb.png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7135812" y="5986462"/>
            <a:ext cx="1731962" cy="431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PRESENTER_PREVIEW_END" val="13"/>
  <p:tag name="PRESENTATION_PLAYLIST_COUNT" val="0"/>
  <p:tag name="PRESENTATION_PRESENTER_SLIDE_LEVEL" val="0"/>
  <p:tag name="PUBLISH_TITLE" val="Articulate Challenges"/>
  <p:tag name="ARTICULATE_PUBLISH_PATH" val="D:\Documents and Settings\eLearning\My Documents\My Articulate Projects\Bernadette O'Hare"/>
  <p:tag name="ARTICULATE_LOGO" val="(None selected)"/>
  <p:tag name="ARTICULATE_PRESENTER" val="(None selected)"/>
  <p:tag name="ARTICULATE_PRESENTER_GUID" val="9869030842"/>
  <p:tag name="ARTICULATE_LMS" val="0"/>
  <p:tag name="ARTICULATE_TEMPLATE" val="Corporate Communications"/>
  <p:tag name="ARTICULATE_TEMPLATE_GUID" val="1a000000-6000-0000-b000-000000000001"/>
  <p:tag name="LMS_PUBLISH" val="No"/>
  <p:tag name="PRESENTER_PREVIEW_MODE" val="0"/>
  <p:tag name="PRESENTER_PREVIEW_START" val="1"/>
  <p:tag name="LAUNCHINNEWWINDOW" val="0"/>
  <p:tag name="LASTPUBLISHED" val="D:\Documents and Settings\eLearning\My Documents\My Articulate Projects\Bernadette O'Hare\Articulate Challenges\player.html"/>
  <p:tag name="ART_ENCODE_TYPE" val="2"/>
  <p:tag name="ART_ENCODE_INDEX" val="10"/>
  <p:tag name="ARTICULATE_PRESENTER_VERSION" val="6"/>
  <p:tag name="ARTICULATE_PROJECT_OPEN" val="1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 - &amp;quot;Challenge #1&amp;quot;&quot;/&gt;&lt;property id=&quot;20307&quot; value=&quot;257&quot;/&gt;&lt;/object&gt;&lt;object type=&quot;3&quot; unique_id=&quot;10007&quot;&gt;&lt;property id=&quot;20148&quot; value=&quot;5&quot;/&gt;&lt;property id=&quot;20300&quot; value=&quot;Slide 4 - &amp;quot;#1 Summary&amp;quot;&quot;/&gt;&lt;property id=&quot;20307&quot; value=&quot;261&quot;/&gt;&lt;/object&gt;&lt;object type=&quot;3&quot; unique_id=&quot;10008&quot;&gt;&lt;property id=&quot;20148&quot; value=&quot;5&quot;/&gt;&lt;property id=&quot;20300&quot; value=&quot;Slide 5 - &amp;quot;Challenge #2&amp;quot;&quot;/&gt;&lt;property id=&quot;20307&quot; value=&quot;259&quot;/&gt;&lt;/object&gt;&lt;object type=&quot;3&quot; unique_id=&quot;10010&quot;&gt;&lt;property id=&quot;20148&quot; value=&quot;5&quot;/&gt;&lt;property id=&quot;20300&quot; value=&quot;Slide 7 - &amp;quot;#2 Summary&amp;quot;&quot;/&gt;&lt;property id=&quot;20307&quot; value=&quot;262&quot;/&gt;&lt;/object&gt;&lt;object type=&quot;3&quot; unique_id=&quot;10011&quot;&gt;&lt;property id=&quot;20148&quot; value=&quot;5&quot;/&gt;&lt;property id=&quot;20300&quot; value=&quot;Slide 8 - &amp;quot;Challenge #3&amp;quot;&quot;/&gt;&lt;property id=&quot;20307&quot; value=&quot;263&quot;/&gt;&lt;/object&gt;&lt;object type=&quot;3&quot; unique_id=&quot;10013&quot;&gt;&lt;property id=&quot;20148&quot; value=&quot;5&quot;/&gt;&lt;property id=&quot;20300&quot; value=&quot;Slide 10 - &amp;quot;#3 Summary&amp;quot;&quot;/&gt;&lt;property id=&quot;20307&quot; value=&quot;265&quot;/&gt;&lt;/object&gt;&lt;object type=&quot;3&quot; unique_id=&quot;10014&quot;&gt;&lt;property id=&quot;20148&quot; value=&quot;5&quot;/&gt;&lt;property id=&quot;20300&quot; value=&quot;Slide 11 - &amp;quot;Challenge #4&amp;quot;&quot;/&gt;&lt;property id=&quot;20307&quot; value=&quot;266&quot;/&gt;&lt;/object&gt;&lt;object type=&quot;3&quot; unique_id=&quot;10015&quot;&gt;&lt;property id=&quot;20148&quot; value=&quot;5&quot;/&gt;&lt;property id=&quot;20300&quot; value=&quot;Slide 12 - &amp;quot;This is the Demo&amp;quot;&quot;/&gt;&lt;property id=&quot;20307&quot; value=&quot;267&quot;/&gt;&lt;/object&gt;&lt;object type=&quot;3&quot; unique_id=&quot;10016&quot;&gt;&lt;property id=&quot;20148&quot; value=&quot;5&quot;/&gt;&lt;property id=&quot;20300&quot; value=&quot;Slide 13 - &amp;quot;#4 Summary&amp;quot;&quot;/&gt;&lt;property id=&quot;20307&quot; value=&quot;268&quot;/&gt;&lt;/object&gt;&lt;object type=&quot;3&quot; unique_id=&quot;10110&quot;&gt;&lt;property id=&quot;20148&quot; value=&quot;5&quot;/&gt;&lt;property id=&quot;20300&quot; value=&quot;Slide 3 - &amp;quot;Articulate Gurus&amp;quot;&quot;/&gt;&lt;property id=&quot;20307&quot; value=&quot;269&quot;/&gt;&lt;/object&gt;&lt;object type=&quot;3&quot; unique_id=&quot;10204&quot;&gt;&lt;property id=&quot;20148&quot; value=&quot;5&quot;/&gt;&lt;property id=&quot;20300&quot; value=&quot;Slide 9 - &amp;quot;Advanced Quiz&amp;quot;&quot;/&gt;&lt;property id=&quot;20307&quot; value=&quot;270&quot;/&gt;&lt;/object&gt;&lt;object type=&quot;3&quot; unique_id=&quot;10280&quot;&gt;&lt;property id=&quot;20148&quot; value=&quot;5&quot;/&gt;&lt;property id=&quot;20300&quot; value=&quot;Slide 6 - &amp;quot;Question Images&amp;quot;&quot;/&gt;&lt;property id=&quot;20307&quot; value=&quot;271&quot;/&gt;&lt;/object&gt;&lt;/object&gt;&lt;/object&gt;&lt;/database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D:\Documents and Settings\eLearning\My Documents\My Articulate Projects\Articulate Challenges\ArticulateGuru Review\Articulate Guru.quiz"/>
  <p:tag name="QUIZMAKER_QUIZ_SLIDE_ID" val="269"/>
  <p:tag name="OVERRIDE" val="QUIZMAKER_QUIZ_SLIDE"/>
  <p:tag name="QUIZMAKER_QUIZ_TITLE" val="Articulate Gurus"/>
  <p:tag name="AQP_PASS_SCORE" val="80"/>
  <p:tag name="QUIZMAKER_LAST_MODIFY_DATE" val="40654.6612152778"/>
  <p:tag name="ELAPSEDTIME" val="15"/>
  <p:tag name="ARTICULATE_SLIDE_GUID" val="787e8704-6972-4463-8579-fa5400e19e71"/>
  <p:tag name="AQP_PASS_ACTION" val="2"/>
  <p:tag name="AQP_FAIL_ACTION" val="2"/>
  <p:tag name="AQP_TRAP" val="0"/>
  <p:tag name="ARTICULATE_SLIDE_PAUSE" val="1"/>
  <p:tag name="ARTICULATE_NAV_LEVEL" val="1"/>
  <p:tag name="ARTICULATE_HIDE_SLIDE" val="1"/>
  <p:tag name="ARTICULATE_PLAYLIST_ID" val="-1"/>
  <p:tag name="ARTICULATE_VIEW_MODE" val="0"/>
  <p:tag name="ARTICULATE_LOCK_SLIDE" val="0"/>
  <p:tag name="ARTICULATE_SLIDE_NAV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QM_A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QM_B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44a40619-d9e9-4f97-b1ce-34d71613d1a0"/>
  <p:tag name="ARTICULATE_SLIDE_PAUSE" val="1"/>
  <p:tag name="ARTICULATE_NAV_LEVEL" val="1"/>
  <p:tag name="ARTICULATE_HIDE_SLIDE" val="1"/>
  <p:tag name="ARTICULATE_PLAYLIST_ID" val="-1"/>
  <p:tag name="ARTICULATE_VIEW_MODE" val="0"/>
  <p:tag name="ARTICULATE_LOCK_SLIDE" val="0"/>
  <p:tag name="ARTICULATE_NEXT_BUTTON_ID" val="256"/>
  <p:tag name="ARTICULATE_SLIDE_NAV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3467a387-e931-42f3-a600-57293db45ea1"/>
  <p:tag name="ARTICULATE_SLIDE_PAUSE" val="1"/>
  <p:tag name="ARTICULATE_NAV_LEVEL" val="1"/>
  <p:tag name="ARTICULATE_PLAYLIST_ID" val="-1"/>
  <p:tag name="ARTICULATE_VIEW_MODE" val="0"/>
  <p:tag name="ARTICULATE_LOCK_SLIDE" val="0"/>
  <p:tag name="ARTICULATE_PREV_BUTTON_ID" val="256"/>
  <p:tag name="ARTICULATE_SLIDE_NAV" val="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D:\Documents and Settings\eLearning\My Documents\My Articulate Projects\Articulate Challenges\Question Images\Question Images.quiz"/>
  <p:tag name="QUIZMAKER_QUIZ_SLIDE_ID" val="271"/>
  <p:tag name="OVERRIDE" val="QUIZMAKER_QUIZ_SLIDE"/>
  <p:tag name="QUIZMAKER_QUIZ_TITLE" val="Question Images"/>
  <p:tag name="AQP_PASS_SCORE" val="80"/>
  <p:tag name="AQP_PASS_ACTION" val="2"/>
  <p:tag name="AQP_FAIL_ACTION" val="2"/>
  <p:tag name="QUIZMAKER_LAST_MODIFY_DATE" val="40659.4745717593"/>
  <p:tag name="ELAPSEDTIME" val="15"/>
  <p:tag name="AQP_TRAP" val="0"/>
  <p:tag name="ARTICULATE_SLIDE_GUID" val="23cbd0b0-79c2-496a-b38f-2189f86fdab3"/>
  <p:tag name="ARTICULATE_SLIDE_PAUSE" val="1"/>
  <p:tag name="ARTICULATE_NAV_LEVEL" val="1"/>
  <p:tag name="ARTICULATE_HIDE_SLIDE" val="1"/>
  <p:tag name="ARTICULATE_PLAYLIST_ID" val="-1"/>
  <p:tag name="ARTICULATE_VIEW_MODE" val="0"/>
  <p:tag name="ARTICULATE_LOCK_SLIDE" val="0"/>
  <p:tag name="ARTICULATE_SLIDE_NAV" val="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33134dfd-e848-4e9e-8320-d8ad9a6c1437"/>
  <p:tag name="ARTICULATE_TITLE_TAG" val="Choose a Challenge"/>
  <p:tag name="ARTICULATE_SLIDE_PAUSE" val="1"/>
  <p:tag name="ARTICULATE_NAV_LEVEL" val="1"/>
  <p:tag name="ARTICULATE_PLAYLIST_ID" val="-1"/>
  <p:tag name="ARTICULATE_VIEW_MODE" val="0"/>
  <p:tag name="ARTICULATE_LOCK_SLIDE" val="0"/>
  <p:tag name="ARTICULATE_SLIDE_NAV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QM_A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QM_B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2c8764e7-dabf-4e9b-92cc-3ffb176f49f9"/>
  <p:tag name="ARTICULATE_SLIDE_PAUSE" val="1"/>
  <p:tag name="ARTICULATE_NAV_LEVEL" val="1"/>
  <p:tag name="ARTICULATE_HIDE_SLIDE" val="1"/>
  <p:tag name="ARTICULATE_PLAYLIST_ID" val="-1"/>
  <p:tag name="ARTICULATE_VIEW_MODE" val="0"/>
  <p:tag name="ARTICULATE_LOCK_SLIDE" val="0"/>
  <p:tag name="ARTICULATE_NEXT_BUTTON_ID" val="256"/>
  <p:tag name="ARTICULATE_SLIDE_NAV" val="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9aaaf8c1-c05f-47b8-84d9-b0cfc6aafdb2"/>
  <p:tag name="ARTICULATE_SLIDE_PAUSE" val="1"/>
  <p:tag name="ARTICULATE_NAV_LEVEL" val="1"/>
  <p:tag name="ARTICULATE_PLAYLIST_ID" val="-1"/>
  <p:tag name="ARTICULATE_VIEW_MODE" val="0"/>
  <p:tag name="ARTICULATE_LOCK_SLIDE" val="0"/>
  <p:tag name="ARTICULATE_PREV_BUTTON_ID" val="256"/>
  <p:tag name="ARTICULATE_SLIDE_NAV" val="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IZMAKER_QUIZ_FILENAME" val="D:\Documents and Settings\eLearning\My Documents\My Articulate Projects\Articulate Challenges\Advanced Quiz Maker Quiz\Advanced Quiz.quiz"/>
  <p:tag name="QUIZMAKER_QUIZ_SLIDE_ID" val="270"/>
  <p:tag name="OVERRIDE" val="QUIZMAKER_QUIZ_SLIDE"/>
  <p:tag name="QUIZMAKER_QUIZ_TITLE" val="Advanced Quiz"/>
  <p:tag name="AQP_PASS_SCORE" val="80"/>
  <p:tag name="AQP_PASS_ACTION" val="2"/>
  <p:tag name="AQP_FAIL_ACTION" val="2"/>
  <p:tag name="QUIZMAKER_LAST_MODIFY_DATE" val="40640.6727083333"/>
  <p:tag name="ELAPSEDTIME" val="15"/>
  <p:tag name="AQP_TRAP" val="0"/>
  <p:tag name="ARTICULATE_SLIDE_GUID" val="5a3ed842-3ed2-43a0-89d2-ce6b1a525762"/>
  <p:tag name="ARTICULATE_SLIDE_PAUSE" val="1"/>
  <p:tag name="ARTICULATE_NAV_LEVEL" val="1"/>
  <p:tag name="ARTICULATE_HIDE_SLIDE" val="1"/>
  <p:tag name="ARTICULATE_PLAYLIST_ID" val="-1"/>
  <p:tag name="ARTICULATE_VIEW_MODE" val="0"/>
  <p:tag name="ARTICULATE_LOCK_SLIDE" val="0"/>
  <p:tag name="ARTICULATE_SLIDE_NAV" val="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QM_A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QM_B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D:\DOCUME~1\ELEARN~1\LOCALS~1\Temp\articulate\presenter\imgtemp\RUiSgYPs_files\slide0001_image001.jp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424ae6f1-e4f2-439c-a3aa-912afb5947b2"/>
  <p:tag name="ARTICULATE_SLIDE_PAUSE" val="1"/>
  <p:tag name="ARTICULATE_NAV_LEVEL" val="1"/>
  <p:tag name="ARTICULATE_HIDE_SLIDE" val="1"/>
  <p:tag name="ARTICULATE_PLAYLIST_ID" val="-1"/>
  <p:tag name="ARTICULATE_VIEW_MODE" val="0"/>
  <p:tag name="ARTICULATE_LOCK_SLIDE" val="0"/>
  <p:tag name="ARTICULATE_NEXT_BUTTON_ID" val="256"/>
  <p:tag name="ARTICULATE_SLIDE_NAV" val="1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18c69402-4b20-49b7-9123-b6c51ab7d4f5"/>
  <p:tag name="ARTICULATE_SLIDE_PAUSE" val="1"/>
  <p:tag name="ARTICULATE_NAV_LEVEL" val="1"/>
  <p:tag name="ARTICULATE_PLAYLIST_ID" val="-1"/>
  <p:tag name="ARTICULATE_VIEW_MODE" val="0"/>
  <p:tag name="ARTICULATE_LOCK_SLIDE" val="0"/>
  <p:tag name="ARTICULATE_PREV_BUTTON_ID" val="256"/>
  <p:tag name="ARTICULATE_SLIDE_NAV" val="1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c939477-3af8-4826-ad9f-7e33ffc6e9de"/>
  <p:tag name="ARTICULATE_SLIDE_PAUSE" val="1"/>
  <p:tag name="ARTICULATE_NAV_LEVEL" val="1"/>
  <p:tag name="ARTICULATE_HIDE_SLIDE" val="1"/>
  <p:tag name="ARTICULATE_PLAYLIST_ID" val="-1"/>
  <p:tag name="ARTICULATE_VIEW_MODE" val="0"/>
  <p:tag name="ARTICULATE_LOCK_SLIDE" val="0"/>
  <p:tag name="ARTICULATE_SLIDE_NAV" val="1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ddabbee7-4317-4aff-9537-27d177c0fe87"/>
  <p:tag name="ARTICULATE_SLIDE_PAUSE" val="1"/>
  <p:tag name="ARTICULATE_NAV_LEVEL" val="1"/>
  <p:tag name="ARTICULATE_HIDE_SLIDE" val="1"/>
  <p:tag name="ARTICULATE_PLAYLIST_ID" val="-1"/>
  <p:tag name="ARTICULATE_VIEW_MODE" val="0"/>
  <p:tag name="ARTICULATE_LOCK_SLIDE" val="0"/>
  <p:tag name="ARTICULATE_NEXT_BUTTON_ID" val="256"/>
  <p:tag name="ARTICULATE_SLIDE_NAV" val="1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4df9217f-0d84-4cc9-957f-285a153bc010"/>
  <p:tag name="ARTICULATE_SLIDE_PAUSE" val="1"/>
  <p:tag name="ARTICULATE_NAV_LEVEL" val="1"/>
  <p:tag name="ARTICULATE_PLAYLIST_ID" val="-1"/>
  <p:tag name="ARTICULATE_VIEW_MODE" val="0"/>
  <p:tag name="ARTICULATE_LOCK_SLIDE" val="0"/>
  <p:tag name="ARTICULATE_PREV_BUTTON_ID" val="256"/>
  <p:tag name="ARTICULATE_SLIDE_NAV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</TotalTime>
  <Words>397</Words>
  <Application>Microsoft Office PowerPoint</Application>
  <PresentationFormat>On-screen Show (4:3)</PresentationFormat>
  <Paragraphs>72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Challenge #1</vt:lpstr>
      <vt:lpstr>Articulate Gurus</vt:lpstr>
      <vt:lpstr>#1 Summary</vt:lpstr>
      <vt:lpstr>Challenge #2</vt:lpstr>
      <vt:lpstr>Question Images</vt:lpstr>
      <vt:lpstr>#2 Summary</vt:lpstr>
      <vt:lpstr>Challenge #3</vt:lpstr>
      <vt:lpstr>Advanced Quiz</vt:lpstr>
      <vt:lpstr>#3 Summary</vt:lpstr>
      <vt:lpstr>Challenge #4</vt:lpstr>
      <vt:lpstr>This is the Demo</vt:lpstr>
      <vt:lpstr>#4 Summary</vt:lpstr>
    </vt:vector>
  </TitlesOfParts>
  <Company>The University of Edinburgh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Menu Slide</dc:title>
  <dc:creator>Supported Desktop</dc:creator>
  <cp:lastModifiedBy>Supported Desktop</cp:lastModifiedBy>
  <cp:revision>39</cp:revision>
  <dcterms:created xsi:type="dcterms:W3CDTF">2011-04-21T11:30:51Z</dcterms:created>
  <dcterms:modified xsi:type="dcterms:W3CDTF">2011-04-26T13:18:56Z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GUID">
    <vt:lpwstr>515B05FC-5367-462E-92AB-5BEA888D16C5</vt:lpwstr>
  </property>
  <property fmtid="{D5CDD505-2E9C-101B-9397-08002B2CF9AE}" pid="4" name="ArticulatePath">
    <vt:lpwstr>Articulate Challenges</vt:lpwstr>
  </property>
  <property fmtid="{D5CDD505-2E9C-101B-9397-08002B2CF9AE}" pid="5" name="ArticulateProjectFull">
    <vt:lpwstr>D:\Documents and Settings\eLearning\My Documents\My Articulate Projects\Articulate Challenges\Articulate Challenges.ppta</vt:lpwstr>
  </property>
</Properties>
</file>