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8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5" r:id="rId6"/>
    <p:sldId id="268" r:id="rId7"/>
    <p:sldId id="264" r:id="rId8"/>
    <p:sldId id="267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DF4D1-7E01-4735-A365-2AD67CD019CF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CFC33-FEA2-4BED-A9E9-1337E569F4E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CFC33-FEA2-4BED-A9E9-1337E569F4E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CFC33-FEA2-4BED-A9E9-1337E569F4EE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CFC33-FEA2-4BED-A9E9-1337E569F4EE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CFC33-FEA2-4BED-A9E9-1337E569F4EE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CFC33-FEA2-4BED-A9E9-1337E569F4EE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CFC33-FEA2-4BED-A9E9-1337E569F4EE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CFC33-FEA2-4BED-A9E9-1337E569F4EE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CFC33-FEA2-4BED-A9E9-1337E569F4EE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9418-EBD8-4C63-9B27-94D7000584CE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F950-3DB2-4449-9784-66CED70BA5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9418-EBD8-4C63-9B27-94D7000584CE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F950-3DB2-4449-9784-66CED70BA5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9418-EBD8-4C63-9B27-94D7000584CE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F950-3DB2-4449-9784-66CED70BA5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9418-EBD8-4C63-9B27-94D7000584CE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F950-3DB2-4449-9784-66CED70BA5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9418-EBD8-4C63-9B27-94D7000584CE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F950-3DB2-4449-9784-66CED70BA5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9418-EBD8-4C63-9B27-94D7000584CE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F950-3DB2-4449-9784-66CED70BA5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9418-EBD8-4C63-9B27-94D7000584CE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F950-3DB2-4449-9784-66CED70BA5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9418-EBD8-4C63-9B27-94D7000584CE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F950-3DB2-4449-9784-66CED70BA5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9418-EBD8-4C63-9B27-94D7000584CE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F950-3DB2-4449-9784-66CED70BA5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9418-EBD8-4C63-9B27-94D7000584CE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F950-3DB2-4449-9784-66CED70BA5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29418-EBD8-4C63-9B27-94D7000584CE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F950-3DB2-4449-9784-66CED70BA52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29418-EBD8-4C63-9B27-94D7000584CE}" type="datetimeFigureOut">
              <a:rPr lang="en-US" smtClean="0"/>
              <a:pPr/>
              <a:t>5/12/2011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7F950-3DB2-4449-9784-66CED70BA52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9.xml"/><Relationship Id="rId7" Type="http://schemas.openxmlformats.org/officeDocument/2006/relationships/image" Target="../media/image2.jpe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notesSlide" Target="../notesSlides/notesSlide5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tags" Target="../tags/tag10.xml"/><Relationship Id="rId9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3.xml"/><Relationship Id="rId7" Type="http://schemas.openxmlformats.org/officeDocument/2006/relationships/image" Target="../media/image7.jpe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notesSlide" Target="../notesSlides/notesSlide6.xml"/><Relationship Id="rId11" Type="http://schemas.openxmlformats.org/officeDocument/2006/relationships/image" Target="../media/image6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tags" Target="../tags/tag14.xml"/><Relationship Id="rId9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8.xml"/><Relationship Id="rId7" Type="http://schemas.openxmlformats.org/officeDocument/2006/relationships/image" Target="../media/image9.jpeg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notesSlide" Target="../notesSlides/notesSlide8.xml"/><Relationship Id="rId11" Type="http://schemas.openxmlformats.org/officeDocument/2006/relationships/image" Target="../media/image11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5.png"/><Relationship Id="rId4" Type="http://schemas.openxmlformats.org/officeDocument/2006/relationships/tags" Target="../tags/tag19.xml"/><Relationship Id="rId9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Depression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Assessment and management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9" name="Picture 5" descr="http://www.fightingdepression.co.uk/wp-content/gallery/about/depression-drawing.jp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5857884" y="857232"/>
            <a:ext cx="3019425" cy="315277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Depression</a:t>
            </a:r>
            <a:r>
              <a:rPr lang="en-GB" dirty="0" smtClean="0"/>
              <a:t> is a state of low mood and aversion to activity that can affect a person's thoughts, behaviour, feelings and physical well-being </a:t>
            </a:r>
          </a:p>
          <a:p>
            <a:r>
              <a:rPr lang="en-GB" dirty="0" smtClean="0"/>
              <a:t>It may include feelings of sadness, anxiety, emptiness, hopelessness, worthlessness, guilt, irritability, or restlessness.</a:t>
            </a:r>
          </a:p>
          <a:p>
            <a:pPr>
              <a:buNone/>
            </a:pPr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Purpose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aim of this presentation is to show you how you can assess and manage someone with depression. </a:t>
            </a:r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depression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Depression episodes can be divided into:</a:t>
            </a:r>
          </a:p>
          <a:p>
            <a:pPr>
              <a:buNone/>
            </a:pP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Moderate-severe depression</a:t>
            </a:r>
          </a:p>
          <a:p>
            <a:pPr>
              <a:buFontTx/>
              <a:buChar char="-"/>
            </a:pPr>
            <a:r>
              <a:rPr lang="en-GB" dirty="0" smtClean="0"/>
              <a:t>Bipolar depression</a:t>
            </a:r>
          </a:p>
          <a:p>
            <a:pPr>
              <a:buFontTx/>
              <a:buChar char="-"/>
            </a:pPr>
            <a:r>
              <a:rPr lang="en-GB" dirty="0" smtClean="0"/>
              <a:t>Depression with psychotic features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We will now look at each of the three episodes.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Moderate-severe depression</a:t>
            </a:r>
            <a:endParaRPr lang="en-GB"/>
          </a:p>
        </p:txBody>
      </p:sp>
      <p:pic>
        <p:nvPicPr>
          <p:cNvPr id="3" name="Picture 2" descr="engbg.png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5588000"/>
            <a:ext cx="9144000" cy="1270000"/>
          </a:xfrm>
          <a:prstGeom prst="rect">
            <a:avLst/>
          </a:prstGeom>
        </p:spPr>
      </p:pic>
      <p:pic>
        <p:nvPicPr>
          <p:cNvPr id="5" name="Picture 4" descr="~t152422.emf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90500" y="5791200"/>
            <a:ext cx="5092700" cy="807541"/>
          </a:xfrm>
          <a:prstGeom prst="rect">
            <a:avLst/>
          </a:prstGeom>
        </p:spPr>
      </p:pic>
      <p:pic>
        <p:nvPicPr>
          <p:cNvPr id="6" name="Picture 5" descr="enga.png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4959349" y="5986462"/>
            <a:ext cx="1473200" cy="431800"/>
          </a:xfrm>
          <a:prstGeom prst="rect">
            <a:avLst/>
          </a:prstGeom>
        </p:spPr>
      </p:pic>
      <p:pic>
        <p:nvPicPr>
          <p:cNvPr id="7" name="Picture 6" descr="engb.png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7135812" y="5986462"/>
            <a:ext cx="1731962" cy="431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Bipolar depression</a:t>
            </a:r>
            <a:endParaRPr lang="en-GB"/>
          </a:p>
        </p:txBody>
      </p:sp>
      <p:pic>
        <p:nvPicPr>
          <p:cNvPr id="3" name="Picture 2" descr="engbg.png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5588000"/>
            <a:ext cx="9144000" cy="1270000"/>
          </a:xfrm>
          <a:prstGeom prst="rect">
            <a:avLst/>
          </a:prstGeom>
        </p:spPr>
      </p:pic>
      <p:pic>
        <p:nvPicPr>
          <p:cNvPr id="5" name="Picture 4" descr="~t144201.emf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90500" y="5791200"/>
            <a:ext cx="5092700" cy="807541"/>
          </a:xfrm>
          <a:prstGeom prst="rect">
            <a:avLst/>
          </a:prstGeom>
        </p:spPr>
      </p:pic>
      <p:pic>
        <p:nvPicPr>
          <p:cNvPr id="6" name="Picture 5" descr="enga.png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4959349" y="5986462"/>
            <a:ext cx="1473200" cy="431800"/>
          </a:xfrm>
          <a:prstGeom prst="rect">
            <a:avLst/>
          </a:prstGeom>
        </p:spPr>
      </p:pic>
      <p:pic>
        <p:nvPicPr>
          <p:cNvPr id="7" name="Picture 6" descr="engb.png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7135812" y="5986462"/>
            <a:ext cx="1731962" cy="431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Depression with psychotic features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Ask the client about major psychotic features </a:t>
            </a:r>
          </a:p>
          <a:p>
            <a:pPr>
              <a:buNone/>
            </a:pPr>
            <a:r>
              <a:rPr lang="en-GB" dirty="0" smtClean="0"/>
              <a:t>-  delusions,</a:t>
            </a:r>
          </a:p>
          <a:p>
            <a:pPr>
              <a:buFontTx/>
              <a:buChar char="-"/>
            </a:pPr>
            <a:r>
              <a:rPr lang="en-GB" dirty="0" smtClean="0"/>
              <a:t>hallucinations</a:t>
            </a:r>
          </a:p>
          <a:p>
            <a:pPr>
              <a:buFontTx/>
              <a:buChar char="-"/>
            </a:pPr>
            <a:r>
              <a:rPr lang="en-GB" dirty="0" smtClean="0"/>
              <a:t>Stupor</a:t>
            </a:r>
          </a:p>
          <a:p>
            <a:pPr algn="just">
              <a:buNone/>
            </a:pPr>
            <a:r>
              <a:rPr lang="en-GB" b="1" dirty="0" smtClean="0"/>
              <a:t>If yes</a:t>
            </a:r>
            <a:r>
              <a:rPr lang="en-GB" dirty="0" smtClean="0"/>
              <a:t>, Augment above treatment for moderate severe depression with an antipsychotic in consultation with a specialist.</a:t>
            </a:r>
            <a:endParaRPr lang="en-GB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50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Quiz1</a:t>
            </a:r>
            <a:endParaRPr lang="en-GB"/>
          </a:p>
        </p:txBody>
      </p:sp>
      <p:pic>
        <p:nvPicPr>
          <p:cNvPr id="52" name="Picture 51" descr="engbg.png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5588000"/>
            <a:ext cx="9144000" cy="1270000"/>
          </a:xfrm>
          <a:prstGeom prst="rect">
            <a:avLst/>
          </a:prstGeom>
        </p:spPr>
      </p:pic>
      <p:pic>
        <p:nvPicPr>
          <p:cNvPr id="54" name="Picture 53" descr="~t144139.emf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63500" y="5768975"/>
            <a:ext cx="5740400" cy="1230733"/>
          </a:xfrm>
          <a:prstGeom prst="rect">
            <a:avLst/>
          </a:prstGeom>
        </p:spPr>
      </p:pic>
      <p:pic>
        <p:nvPicPr>
          <p:cNvPr id="55" name="Picture 54" descr="enga.png"/>
          <p:cNvPicPr>
            <a:picLocks/>
          </p:cNvPicPr>
          <p:nvPr>
            <p:custDataLst>
              <p:tags r:id="rId3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4959349" y="5986462"/>
            <a:ext cx="1473200" cy="431800"/>
          </a:xfrm>
          <a:prstGeom prst="rect">
            <a:avLst/>
          </a:prstGeom>
        </p:spPr>
      </p:pic>
      <p:pic>
        <p:nvPicPr>
          <p:cNvPr id="56" name="Picture 55" descr="qmb.png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7135812" y="5986462"/>
            <a:ext cx="1731962" cy="431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ATION_ID" val="5100"/>
  <p:tag name="PRESENTATION_PLAYLIST_COUNT" val="0"/>
  <p:tag name="PRESENTATION_PRESENTER_SLIDE_LEVEL" val="0"/>
  <p:tag name="PRESENTER_PREVIEW_END" val="7"/>
  <p:tag name="ARTICULATE_PRESENTER_VERSION" val="6"/>
  <p:tag name="PUBLISH_TITLE" val="Depression articulate"/>
  <p:tag name="ARTICULATE_PUBLISH_PATH" val="C:\Users\user\Documents\My Articulate Projects"/>
  <p:tag name="ARTICULATE_LOGO" val="(None selected)"/>
  <p:tag name="ARTICULATE_PRESENTER" val="(None selected)"/>
  <p:tag name="ARTICULATE_PRESENTER_GUID" val="9869030842"/>
  <p:tag name="ARTICULATE_LMS" val="0"/>
  <p:tag name="ARTICULATE_TEMPLATE" val="Corporate Communications"/>
  <p:tag name="ARTICULATE_TEMPLATE_GUID" val="1a000000-6000-0000-b000-000000000001"/>
  <p:tag name="LMS_PUBLISH" val="No"/>
  <p:tag name="PRESENTER_PREVIEW_MODE" val="0"/>
  <p:tag name="PRESENTER_PREVIEW_START" val="1"/>
  <p:tag name="LAUNCHINNEWWINDOW" val="0"/>
  <p:tag name="LASTPUBLISHED" val="C:\Users\user\Documents\My Articulate Projects\Depression articulate\player.html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B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VERRIDE" val="ENGAGE_INTERACTION_SLIDE"/>
  <p:tag name="ENGAGE_INTERACTION_FILENAME" val="C:\Users\user\Documents\Bipolar depression2.intr"/>
  <p:tag name="ENGAGE_INTERACTION_SLIDE_ID" val="268"/>
  <p:tag name="ARTICULATE_SLIDE_PAUSE" val="1"/>
  <p:tag name="ENGAGE_INTERACTION_TRAP" val="1"/>
  <p:tag name="ENGAGE_INTERACTION_FINISH" val="2"/>
  <p:tag name="ENGAGE_INTERACTION_FINISH_MESSAGE" val="Next Slide"/>
  <p:tag name="ENGAGE_INTERACTION_TITLE" val="Bipolar depression"/>
  <p:tag name="ENGAGE_LAST_MODIFY_DATE" val="40674.612025463"/>
  <p:tag name="ELAPSEDTIME" val="15"/>
  <p:tag name="ARTICULATE_SLIDE_GUID" val="94acfa23-bd74-4f77-abf4-80dd093773ac"/>
  <p:tag name="ARTICULATE_SLIDE_NAV" val="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_PROPERTY" val="1"/>
  <p:tag name="ART_ENGAGE_A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A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B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540eed25-8ad7-4a4e-a732-75cc529bd691"/>
  <p:tag name="ARTICULATE_SLIDE_PAUSE" val="1"/>
  <p:tag name="ARTICULATE_NAV_LEVEL" val="1"/>
  <p:tag name="ARTICULATE_PLAYLIST_ID" val="-1"/>
  <p:tag name="ARTICULATE_LOCK_SLIDE" val="0"/>
  <p:tag name="ARTICULATE_SLIDE_NAV" val="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M_PROPERTIES_UNSET" val="1"/>
  <p:tag name="ARTICULATE_SLIDE_PAUSE" val="0"/>
  <p:tag name="OVERRIDE" val="QUIZMAKER_QUIZ_SLIDE"/>
  <p:tag name="QUIZMAKER_QUIZ_TITLE" val="Quiz1"/>
  <p:tag name="QUIZMAKER_QUIZ_FILENAME" val="C:\Users\user\Documents\Quiz1.quiz"/>
  <p:tag name="QUIZMAKER_QUIZ_SLIDE_ID" val="267"/>
  <p:tag name="QUIZMAKER_QUIZ_FORCE_UPDATE" val="0"/>
  <p:tag name="AQP_PASS_SCORE" val="80"/>
  <p:tag name="QUIZMAKER_LAST_MODIFY_DATE" val="40674.5363078704"/>
  <p:tag name="ELAPSEDTIME" val="0"/>
  <p:tag name="ARTICULATE_SLIDE_GUID" val="7edec744-5b25-4fd7-9856-08024be90f3d"/>
  <p:tag name="AQP_PASS_ACTION" val="2"/>
  <p:tag name="AQP_FAIL_ACTION" val="2"/>
  <p:tag name="AQP_TRAP" val="1"/>
  <p:tag name="ARTICULATE_SLIDE_NAV" val="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M_PROPERTY" val="1"/>
  <p:tag name="ART_QM_A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QM_A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QM_B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2a6577da-de42-4e22-80aa-0398de2bec29"/>
  <p:tag name="ARTICULATE_SLIDE_PAUSE" val="1"/>
  <p:tag name="ARTICULATE_NAV_LEVEL" val="1"/>
  <p:tag name="ARTICULATE_PLAYLIST_ID" val="-1"/>
  <p:tag name="ARTICULATE_LOCK_SLIDE" val="0"/>
  <p:tag name="ARTICULATE_SLIDE_NAV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UBLISH_MODE" val="2"/>
  <p:tag name="ARTICULATE_SOURCE_IMAGE" val="C:\Users\user\AppData\Local\Temp\articulate\presenter\imgtemp\XXYrbMGW_files\slide0001_image001.jp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68aaa519-f25a-43fa-8562-b34f4d10f90f"/>
  <p:tag name="ARTICULATE_SLIDE_PAUSE" val="1"/>
  <p:tag name="ARTICULATE_NAV_LEVEL" val="1"/>
  <p:tag name="ARTICULATE_PLAYLIST_ID" val="-1"/>
  <p:tag name="ARTICULATE_LOCK_SLIDE" val="0"/>
  <p:tag name="ARTICULATE_SLIDE_NAV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6b06df15-3d33-44b4-b223-7d325a62fac5"/>
  <p:tag name="ARTICULATE_SLIDE_PAUSE" val="1"/>
  <p:tag name="ARTICULATE_NAV_LEVEL" val="1"/>
  <p:tag name="ARTICULATE_PLAYLIST_ID" val="-1"/>
  <p:tag name="ARTICULATE_LOCK_SLIDE" val="0"/>
  <p:tag name="ARTICULATE_SLIDE_NAV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a2a25400-cb76-4282-a5d1-e9bfdd774776"/>
  <p:tag name="ARTICULATE_SLIDE_PAUSE" val="1"/>
  <p:tag name="ARTICULATE_NAV_LEVEL" val="1"/>
  <p:tag name="ARTICULATE_PLAYLIST_ID" val="-1"/>
  <p:tag name="ARTICULATE_LOCK_SLIDE" val="0"/>
  <p:tag name="ARTICULATE_SLIDE_NAV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VERRIDE" val="ENGAGE_INTERACTION_SLIDE"/>
  <p:tag name="ENGAGE_INTERACTION_FILENAME" val="C:\Users\user\Documents\Moderate-severe depression1.intr"/>
  <p:tag name="ENGAGE_INTERACTION_SLIDE_ID" val="265"/>
  <p:tag name="ARTICULATE_SLIDE_PAUSE" val="1"/>
  <p:tag name="ENGAGE_INTERACTION_TRAP" val="1"/>
  <p:tag name="ENGAGE_INTERACTION_FINISH" val="2"/>
  <p:tag name="ENGAGE_INTERACTION_FINISH_MESSAGE" val="Next Slide"/>
  <p:tag name="ARTICULATE_SLIDE_GUID" val="b7301e8d-cc0e-45d1-ab3d-c0bfa27bccb3"/>
  <p:tag name="ENGAGE_INTERACTION_TITLE" val="Moderate-severe depression"/>
  <p:tag name="ENGAGE_LAST_MODIFY_DATE" val="40674.6107638889"/>
  <p:tag name="ELAPSEDTIME" val="30"/>
  <p:tag name="ARTICULATE_SLIDE_NAV" val="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_PROPERTY" val="1"/>
  <p:tag name="ART_ENGAGE_A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GAGE_A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148</Words>
  <Application>Microsoft Office PowerPoint</Application>
  <PresentationFormat>On-screen Show (4:3)</PresentationFormat>
  <Paragraphs>32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Depression</vt:lpstr>
      <vt:lpstr>Introduction</vt:lpstr>
      <vt:lpstr>Purpose</vt:lpstr>
      <vt:lpstr>Types of depression</vt:lpstr>
      <vt:lpstr>Moderate-severe depression</vt:lpstr>
      <vt:lpstr>Bipolar depression</vt:lpstr>
      <vt:lpstr>Depression with psychotic features</vt:lpstr>
      <vt:lpstr>Quiz1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Depression</dc:title>
  <dc:creator>user</dc:creator>
  <cp:lastModifiedBy>user</cp:lastModifiedBy>
  <cp:revision>63</cp:revision>
  <dcterms:created xsi:type="dcterms:W3CDTF">2011-05-10T07:37:47Z</dcterms:created>
  <dcterms:modified xsi:type="dcterms:W3CDTF">2011-05-12T08:14:11Z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GUID">
    <vt:lpwstr>9118F9EA-84CE-4BFD-BE0F-20429D4642F5</vt:lpwstr>
  </property>
  <property fmtid="{D5CDD505-2E9C-101B-9397-08002B2CF9AE}" pid="4" name="ArticulatePath">
    <vt:lpwstr>Depression articulate</vt:lpwstr>
  </property>
  <property fmtid="{D5CDD505-2E9C-101B-9397-08002B2CF9AE}" pid="5" name="ArticulateProjectFull">
    <vt:lpwstr>C:\Users\user\Documents\Depression articulate.ppta</vt:lpwstr>
  </property>
</Properties>
</file>