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84" r:id="rId2"/>
    <p:sldId id="279" r:id="rId3"/>
    <p:sldId id="282" r:id="rId4"/>
    <p:sldId id="277" r:id="rId5"/>
    <p:sldId id="278" r:id="rId6"/>
    <p:sldId id="281" r:id="rId7"/>
    <p:sldId id="259" r:id="rId8"/>
    <p:sldId id="260" r:id="rId9"/>
    <p:sldId id="273" r:id="rId10"/>
    <p:sldId id="274" r:id="rId11"/>
    <p:sldId id="275" r:id="rId12"/>
    <p:sldId id="270" r:id="rId13"/>
    <p:sldId id="264" r:id="rId14"/>
    <p:sldId id="280" r:id="rId15"/>
    <p:sldId id="266" r:id="rId16"/>
    <p:sldId id="267" r:id="rId17"/>
    <p:sldId id="268" r:id="rId18"/>
    <p:sldId id="269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5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65F9B-25E7-BC4B-A4D9-E5FCA2AA0A71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313D5-7A8C-7440-B95A-5CAA6BCD6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82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Good question stems</a:t>
            </a:r>
            <a:endParaRPr lang="en-GB" dirty="0" smtClean="0"/>
          </a:p>
          <a:p>
            <a:r>
              <a:rPr lang="en-GB" dirty="0" smtClean="0"/>
              <a:t>	don’t have any irrelevant details in them</a:t>
            </a:r>
          </a:p>
          <a:p>
            <a:r>
              <a:rPr lang="en-GB" dirty="0" smtClean="0"/>
              <a:t>	generally</a:t>
            </a:r>
            <a:r>
              <a:rPr lang="en-GB" baseline="0" dirty="0" smtClean="0"/>
              <a:t> should not be negative statements, as this can confuse students</a:t>
            </a:r>
          </a:p>
          <a:p>
            <a:r>
              <a:rPr lang="en-GB" baseline="0" dirty="0" smtClean="0"/>
              <a:t>	contain all the detail.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Answer options</a:t>
            </a:r>
          </a:p>
          <a:p>
            <a:r>
              <a:rPr lang="en-GB" baseline="0" dirty="0" smtClean="0"/>
              <a:t>	should be of roughly equal length and of equal detail</a:t>
            </a:r>
          </a:p>
          <a:p>
            <a:endParaRPr lang="en-GB" baseline="0" dirty="0" smtClean="0"/>
          </a:p>
          <a:p>
            <a:r>
              <a:rPr lang="en-GB" dirty="0" smtClean="0"/>
              <a:t>Good distracters</a:t>
            </a:r>
            <a:r>
              <a:rPr lang="en-GB" baseline="0" dirty="0" smtClean="0"/>
              <a:t> could be true, in fact, quite often are true statements but are not necessarily answering the question.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Good question stems</a:t>
            </a:r>
            <a:endParaRPr lang="en-GB" dirty="0" smtClean="0"/>
          </a:p>
          <a:p>
            <a:r>
              <a:rPr lang="en-GB" dirty="0" smtClean="0"/>
              <a:t>	don’t have any irrelevant details in them</a:t>
            </a:r>
          </a:p>
          <a:p>
            <a:r>
              <a:rPr lang="en-GB" dirty="0" smtClean="0"/>
              <a:t>	generally</a:t>
            </a:r>
            <a:r>
              <a:rPr lang="en-GB" baseline="0" dirty="0" smtClean="0"/>
              <a:t> should not be negative statements, as this can confuse students</a:t>
            </a:r>
          </a:p>
          <a:p>
            <a:r>
              <a:rPr lang="en-GB" baseline="0" dirty="0" smtClean="0"/>
              <a:t>	contain all the detail.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Answer options</a:t>
            </a:r>
          </a:p>
          <a:p>
            <a:r>
              <a:rPr lang="en-GB" baseline="0" dirty="0" smtClean="0"/>
              <a:t>	should be of roughly equal length and of equal detail</a:t>
            </a:r>
          </a:p>
          <a:p>
            <a:endParaRPr lang="en-GB" baseline="0" dirty="0" smtClean="0"/>
          </a:p>
          <a:p>
            <a:r>
              <a:rPr lang="en-GB" dirty="0" smtClean="0"/>
              <a:t>Good distracters</a:t>
            </a:r>
            <a:r>
              <a:rPr lang="en-GB" baseline="0" dirty="0" smtClean="0"/>
              <a:t> could be true, in fact, quite often are true statements but are not necessarily answering the question.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C5C119A-2BB2-C14B-AC52-E6CD1997D178}" type="datetimeFigureOut">
              <a:rPr lang="en-US" smtClean="0"/>
              <a:t>17/04/2012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D4AAC6F-1CFF-B245-AE83-598696565D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caacentre.ac.uk/dldocs/otghdout.pdf" TargetMode="External"/><Relationship Id="rId3" Type="http://schemas.openxmlformats.org/officeDocument/2006/relationships/hyperlink" Target="http://homepage.mac.com/astronomyteacher/dvhs/pdfs/multiplechoice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Question Writing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90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Good v Bad Questions</a:t>
            </a:r>
          </a:p>
        </p:txBody>
      </p:sp>
      <p:pic>
        <p:nvPicPr>
          <p:cNvPr id="14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07604" y="1744013"/>
            <a:ext cx="5638226" cy="396108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2.a My </a:t>
            </a:r>
            <a:r>
              <a:rPr lang="en-GB" dirty="0">
                <a:latin typeface="Arial" pitchFamily="34" charset="0"/>
                <a:cs typeface="Arial" pitchFamily="34" charset="0"/>
              </a:rPr>
              <a:t>favourite fruit is an: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/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r>
              <a:rPr lang="en-GB" dirty="0">
                <a:latin typeface="Arial" pitchFamily="34" charset="0"/>
                <a:cs typeface="Arial" pitchFamily="34" charset="0"/>
              </a:rPr>
              <a:t>a) pear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r>
              <a:rPr lang="en-GB" dirty="0">
                <a:latin typeface="Arial" pitchFamily="34" charset="0"/>
                <a:cs typeface="Arial" pitchFamily="34" charset="0"/>
              </a:rPr>
              <a:t>b) mango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r>
              <a:rPr lang="en-GB" dirty="0">
                <a:latin typeface="Arial" pitchFamily="34" charset="0"/>
                <a:cs typeface="Arial" pitchFamily="34" charset="0"/>
              </a:rPr>
              <a:t>c) apple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r>
              <a:rPr lang="en-GB" dirty="0">
                <a:latin typeface="Arial" pitchFamily="34" charset="0"/>
                <a:cs typeface="Arial" pitchFamily="34" charset="0"/>
              </a:rPr>
              <a:t>d) dog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2.b A </a:t>
            </a:r>
            <a:r>
              <a:rPr lang="en-GB" dirty="0">
                <a:latin typeface="Arial" pitchFamily="34" charset="0"/>
                <a:cs typeface="Arial" pitchFamily="34" charset="0"/>
              </a:rPr>
              <a:t>fertile area in the desert in which the water table reaches the ground surface is called an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a. mirage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b. oasis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c. water hole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d. polder</a:t>
            </a: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6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Good v Bad Questions</a:t>
            </a:r>
          </a:p>
        </p:txBody>
      </p:sp>
      <p:pic>
        <p:nvPicPr>
          <p:cNvPr id="14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13182" y="1808820"/>
            <a:ext cx="6221491" cy="35732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500" dirty="0" smtClean="0">
                <a:latin typeface="Arial" pitchFamily="34" charset="0"/>
                <a:cs typeface="Arial" pitchFamily="34" charset="0"/>
              </a:rPr>
              <a:t>3. What </a:t>
            </a:r>
            <a:r>
              <a:rPr lang="en-GB" sz="2500" dirty="0">
                <a:latin typeface="Arial" pitchFamily="34" charset="0"/>
                <a:cs typeface="Arial" pitchFamily="34" charset="0"/>
              </a:rPr>
              <a:t>led to the formation of the States' Rights Party?</a:t>
            </a:r>
          </a:p>
          <a:p>
            <a:r>
              <a:rPr lang="en-GB" sz="2500" dirty="0">
                <a:latin typeface="Arial" pitchFamily="34" charset="0"/>
                <a:cs typeface="Arial" pitchFamily="34" charset="0"/>
              </a:rPr>
              <a:t/>
            </a:r>
            <a:br>
              <a:rPr lang="en-GB" sz="2500" dirty="0">
                <a:latin typeface="Arial" pitchFamily="34" charset="0"/>
                <a:cs typeface="Arial" pitchFamily="34" charset="0"/>
              </a:rPr>
            </a:br>
            <a:r>
              <a:rPr lang="en-GB" sz="2500" dirty="0">
                <a:latin typeface="Arial" pitchFamily="34" charset="0"/>
                <a:cs typeface="Arial" pitchFamily="34" charset="0"/>
              </a:rPr>
              <a:t>a. The level of federal taxation</a:t>
            </a:r>
            <a:br>
              <a:rPr lang="en-GB" sz="2500" dirty="0">
                <a:latin typeface="Arial" pitchFamily="34" charset="0"/>
                <a:cs typeface="Arial" pitchFamily="34" charset="0"/>
              </a:rPr>
            </a:br>
            <a:r>
              <a:rPr lang="en-GB" sz="2500" dirty="0">
                <a:latin typeface="Arial" pitchFamily="34" charset="0"/>
                <a:cs typeface="Arial" pitchFamily="34" charset="0"/>
              </a:rPr>
              <a:t>b. The demand of states for the right to make their own laws</a:t>
            </a:r>
            <a:br>
              <a:rPr lang="en-GB" sz="2500" dirty="0">
                <a:latin typeface="Arial" pitchFamily="34" charset="0"/>
                <a:cs typeface="Arial" pitchFamily="34" charset="0"/>
              </a:rPr>
            </a:br>
            <a:r>
              <a:rPr lang="en-GB" sz="2500" dirty="0">
                <a:latin typeface="Arial" pitchFamily="34" charset="0"/>
                <a:cs typeface="Arial" pitchFamily="34" charset="0"/>
              </a:rPr>
              <a:t>c. The industrialization of the South</a:t>
            </a:r>
            <a:br>
              <a:rPr lang="en-GB" sz="2500" dirty="0">
                <a:latin typeface="Arial" pitchFamily="34" charset="0"/>
                <a:cs typeface="Arial" pitchFamily="34" charset="0"/>
              </a:rPr>
            </a:br>
            <a:r>
              <a:rPr lang="en-GB" sz="2500" dirty="0">
                <a:latin typeface="Arial" pitchFamily="34" charset="0"/>
                <a:cs typeface="Arial" pitchFamily="34" charset="0"/>
              </a:rPr>
              <a:t>d. The corruption of federal legislators on the issue of state taxation</a:t>
            </a: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152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77990" y="2021002"/>
            <a:ext cx="6286298" cy="26684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pPr marL="462915" indent="-462915"/>
            <a:r>
              <a:rPr lang="en-GB" sz="2400" dirty="0" smtClean="0">
                <a:latin typeface="Arial" pitchFamily="34" charset="0"/>
                <a:cs typeface="Arial" pitchFamily="34" charset="0"/>
              </a:rPr>
              <a:t>4. Some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scientists believe that Pluto is:</a:t>
            </a:r>
          </a:p>
          <a:p>
            <a:pPr marL="462915" indent="-462915"/>
            <a:r>
              <a:rPr lang="en-GB" sz="2400" dirty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r>
              <a:rPr lang="en-GB" sz="2400" dirty="0">
                <a:latin typeface="Arial" pitchFamily="34" charset="0"/>
                <a:cs typeface="Arial" pitchFamily="34" charset="0"/>
              </a:rPr>
              <a:t>a. an escaped moon of Neptune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r>
              <a:rPr lang="en-GB" sz="2400" dirty="0">
                <a:latin typeface="Arial" pitchFamily="34" charset="0"/>
                <a:cs typeface="Arial" pitchFamily="34" charset="0"/>
              </a:rPr>
              <a:t>b. usually the most distant planet in the solar system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r>
              <a:rPr lang="en-GB" sz="2400" dirty="0">
                <a:latin typeface="Arial" pitchFamily="34" charset="0"/>
                <a:cs typeface="Arial" pitchFamily="34" charset="0"/>
              </a:rPr>
              <a:t>c. the name of Mickey Mouse’s dog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r>
              <a:rPr lang="en-GB" sz="2400" dirty="0">
                <a:latin typeface="Arial" pitchFamily="34" charset="0"/>
                <a:cs typeface="Arial" pitchFamily="34" charset="0"/>
              </a:rPr>
              <a:t>d. all of the above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Good v Bad Questions</a:t>
            </a:r>
          </a:p>
        </p:txBody>
      </p:sp>
      <p:pic>
        <p:nvPicPr>
          <p:cNvPr id="6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5632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endParaRPr lang="en-US" sz="3600" b="1" dirty="0"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Arial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8376" y="1739476"/>
            <a:ext cx="6545527" cy="34070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5. Polysaccharides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411480" indent="-411480">
              <a:buAutoNum type="alphaUcPeriod"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a. are made up of thousands of smaller units called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monosaccharides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b. are NOT found in the aloe </a:t>
            </a:r>
            <a:r>
              <a:rPr lang="en-GB" sz="2400" dirty="0" err="1">
                <a:latin typeface="Arial" pitchFamily="34" charset="0"/>
                <a:cs typeface="Arial" pitchFamily="34" charset="0"/>
              </a:rPr>
              <a:t>vera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leaf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c. are created during photosynthesis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d. can be described by the chemical formula: CHHOH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  <p:sp>
        <p:nvSpPr>
          <p:cNvPr id="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Good v Bad Questions</a:t>
            </a:r>
          </a:p>
        </p:txBody>
      </p:sp>
      <p:pic>
        <p:nvPicPr>
          <p:cNvPr id="8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5566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GB" sz="3600" b="1" dirty="0">
                <a:latin typeface="Arial" pitchFamily="34" charset="0"/>
                <a:cs typeface="Arial" pitchFamily="34" charset="0"/>
              </a:rPr>
              <a:t>Improved question example:</a:t>
            </a:r>
          </a:p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endParaRPr lang="en-US" sz="3600" b="1" dirty="0"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Arial" charset="0"/>
              <a:ea typeface="+mj-ea"/>
              <a:cs typeface="+mj-cs"/>
            </a:endParaRPr>
          </a:p>
        </p:txBody>
      </p:sp>
      <p:pic>
        <p:nvPicPr>
          <p:cNvPr id="14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13183" y="1549591"/>
            <a:ext cx="6545527" cy="34070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5. Polysaccharides </a:t>
            </a:r>
            <a:r>
              <a:rPr lang="en-GB" dirty="0">
                <a:latin typeface="Arial" pitchFamily="34" charset="0"/>
                <a:cs typeface="Arial" pitchFamily="34" charset="0"/>
              </a:rPr>
              <a:t>of the plant cell wall are synthesized mainly in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a. the endoplasmic reticulum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b. the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cytosol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c. the plasma membrane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d. the Golgi complex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e.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Amyloplasts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This clearly identifies the question and offers the student a set of homogeneous choices.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364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7990" y="1756511"/>
            <a:ext cx="6545527" cy="37764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6. Paul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Muldoon, an Irish postmodern poet who uses experimental and playful language, uses which poetic genre in "Why Brownlee Left"?</a:t>
            </a:r>
          </a:p>
          <a:p>
            <a:pPr marL="411480" indent="-411480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2400" dirty="0">
                <a:latin typeface="Arial" pitchFamily="34" charset="0"/>
                <a:cs typeface="Arial" pitchFamily="34" charset="0"/>
              </a:rPr>
              <a:t>a. sonnet</a:t>
            </a:r>
          </a:p>
          <a:p>
            <a:pPr lvl="1"/>
            <a:r>
              <a:rPr lang="en-GB" sz="2400" dirty="0">
                <a:latin typeface="Arial" pitchFamily="34" charset="0"/>
                <a:cs typeface="Arial" pitchFamily="34" charset="0"/>
              </a:rPr>
              <a:t>b. elegy</a:t>
            </a:r>
          </a:p>
          <a:p>
            <a:pPr lvl="1"/>
            <a:r>
              <a:rPr lang="en-GB" sz="2400" dirty="0">
                <a:latin typeface="Arial" pitchFamily="34" charset="0"/>
                <a:cs typeface="Arial" pitchFamily="34" charset="0"/>
              </a:rPr>
              <a:t>c. narrative poem</a:t>
            </a:r>
          </a:p>
          <a:p>
            <a:pPr lvl="1"/>
            <a:r>
              <a:rPr lang="en-GB" sz="2400" dirty="0">
                <a:latin typeface="Arial" pitchFamily="34" charset="0"/>
                <a:cs typeface="Arial" pitchFamily="34" charset="0"/>
              </a:rPr>
              <a:t>d. dramatic monologue</a:t>
            </a:r>
          </a:p>
          <a:p>
            <a:pPr lvl="1"/>
            <a:r>
              <a:rPr lang="en-GB" sz="2400" dirty="0">
                <a:latin typeface="Arial" pitchFamily="34" charset="0"/>
                <a:cs typeface="Arial" pitchFamily="34" charset="0"/>
              </a:rPr>
              <a:t>e. haiku</a:t>
            </a: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  <p:sp>
        <p:nvSpPr>
          <p:cNvPr id="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Good v Bad Questions</a:t>
            </a:r>
          </a:p>
        </p:txBody>
      </p:sp>
      <p:pic>
        <p:nvPicPr>
          <p:cNvPr id="8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8027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7990" y="1960543"/>
            <a:ext cx="7131177" cy="37764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7. As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the level of fertility approaches its nadir, what is the most likely ramification for the citizenry of a developing nation?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a. a decrease in the labour force participation rate of women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b. a dispersing effect on population concentration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c. a downward trend in the youth dependency ratio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d. a broader base in the population pyramid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e. an increased infant mortality rate</a:t>
            </a: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Good v Bad Questions</a:t>
            </a:r>
          </a:p>
        </p:txBody>
      </p:sp>
      <p:pic>
        <p:nvPicPr>
          <p:cNvPr id="7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06528" y="642290"/>
            <a:ext cx="1737472" cy="1737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596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7990" y="1998789"/>
            <a:ext cx="6545527" cy="26684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8. Which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of the following is not a symptom of osteoporosis?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a. decreased bone density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b. frequent bone fractures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c. raised body temperature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d. lower back pain</a:t>
            </a: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  <p:sp>
        <p:nvSpPr>
          <p:cNvPr id="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Good v Bad Questions</a:t>
            </a:r>
          </a:p>
        </p:txBody>
      </p:sp>
      <p:pic>
        <p:nvPicPr>
          <p:cNvPr id="8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7298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9145" y="1659858"/>
            <a:ext cx="8091461" cy="40841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9. Theorists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of pluralism have asserted which of the following?</a:t>
            </a:r>
          </a:p>
          <a:p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a. The maintenance of democracy requires a large middle class.</a:t>
            </a: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b. The maintenance of democracy requires autonomous centres of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countervailing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power.</a:t>
            </a: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c. The maintenance of democracy requires the existence of a multiplicity of</a:t>
            </a: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religious groups.</a:t>
            </a: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d. The maintenance of democracy requires a predominantly urban population.</a:t>
            </a: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e. The maintenance of democracy requires the separation of governmental</a:t>
            </a: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powers.</a:t>
            </a: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489146" y="686187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Good v Bad Questions</a:t>
            </a:r>
          </a:p>
        </p:txBody>
      </p:sp>
      <p:pic>
        <p:nvPicPr>
          <p:cNvPr id="7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06528" y="551241"/>
            <a:ext cx="1737472" cy="1737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4827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5544" y="1649760"/>
            <a:ext cx="8280920" cy="369331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Designing effective objective test questions: an introductory workshop – CAA Centre</a:t>
            </a:r>
          </a:p>
          <a:p>
            <a:r>
              <a:rPr lang="en-GB" sz="1800" dirty="0" smtClean="0">
                <a:latin typeface="Arial" pitchFamily="34" charset="0"/>
                <a:cs typeface="Arial" pitchFamily="34" charset="0"/>
                <a:hlinkClick r:id="rId2"/>
              </a:rPr>
              <a:t>http://www.caacentre.ac.uk/dldocs/otghdout.pdf</a:t>
            </a: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1800" b="1" dirty="0" smtClean="0">
                <a:latin typeface="Arial" pitchFamily="34" charset="0"/>
                <a:cs typeface="Arial" pitchFamily="34" charset="0"/>
              </a:rPr>
              <a:t>Writing Multiple-Choice Test Items –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Jerard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kehoe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b="1" i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GB" sz="1800" i="1" dirty="0" smtClean="0">
                <a:latin typeface="Arial" pitchFamily="34" charset="0"/>
                <a:cs typeface="Arial" pitchFamily="34" charset="0"/>
              </a:rPr>
              <a:t>Virginia Polytechnic Institute and State University</a:t>
            </a:r>
          </a:p>
          <a:p>
            <a:endParaRPr lang="en-GB" sz="18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1800" dirty="0" smtClean="0">
                <a:hlinkClick r:id="rId3"/>
              </a:rPr>
              <a:t>http://homepage.mac.com/astronomyteacher/dvhs/pdfs/multiplechoice.pdf</a:t>
            </a:r>
            <a:endParaRPr lang="en-GB" sz="1800" dirty="0" smtClean="0"/>
          </a:p>
          <a:p>
            <a:endParaRPr lang="en-GB" sz="1800" i="1" dirty="0" smtClean="0">
              <a:latin typeface="Arial" pitchFamily="34" charset="0"/>
              <a:cs typeface="Arial" pitchFamily="34" charset="0"/>
            </a:endParaRPr>
          </a:p>
          <a:p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endParaRPr lang="en-GB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489146" y="686187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References</a:t>
            </a:r>
            <a:endParaRPr lang="en-US" sz="3600" b="1" dirty="0"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Arial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3052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MCQ Questions</a:t>
            </a:r>
            <a:endParaRPr lang="en-US" sz="3600" b="1" dirty="0"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Arial" charset="0"/>
              <a:ea typeface="+mj-ea"/>
              <a:cs typeface="+mj-cs"/>
            </a:endParaRPr>
          </a:p>
        </p:txBody>
      </p:sp>
      <p:pic>
        <p:nvPicPr>
          <p:cNvPr id="14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42797" y="1744013"/>
            <a:ext cx="7193599" cy="31854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500" dirty="0">
                <a:latin typeface="Arial" pitchFamily="34" charset="0"/>
                <a:cs typeface="Arial" pitchFamily="34" charset="0"/>
              </a:rPr>
              <a:t>A Multiple Choice Question comprises:</a:t>
            </a: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pPr marL="462915" indent="-462915"/>
            <a:r>
              <a:rPr lang="en-GB" sz="2500" dirty="0">
                <a:latin typeface="Arial" pitchFamily="34" charset="0"/>
                <a:cs typeface="Arial" pitchFamily="34" charset="0"/>
              </a:rPr>
              <a:t>A Question Stem</a:t>
            </a:r>
          </a:p>
          <a:p>
            <a:pPr marL="462915" indent="-462915"/>
            <a:r>
              <a:rPr lang="en-GB" sz="2500" dirty="0">
                <a:latin typeface="Arial" pitchFamily="34" charset="0"/>
                <a:cs typeface="Arial" pitchFamily="34" charset="0"/>
              </a:rPr>
              <a:t>4-5 Answer options</a:t>
            </a:r>
          </a:p>
          <a:p>
            <a:pPr marL="874395" lvl="1" indent="-462915"/>
            <a:r>
              <a:rPr lang="en-GB" sz="2500" dirty="0">
                <a:latin typeface="Arial" pitchFamily="34" charset="0"/>
                <a:cs typeface="Arial" pitchFamily="34" charset="0"/>
              </a:rPr>
              <a:t>These include</a:t>
            </a:r>
          </a:p>
          <a:p>
            <a:pPr marL="874395" lvl="1" indent="-462915">
              <a:buFontTx/>
              <a:buChar char="-"/>
            </a:pPr>
            <a:r>
              <a:rPr lang="en-GB" sz="2500" dirty="0">
                <a:latin typeface="Arial" pitchFamily="34" charset="0"/>
                <a:cs typeface="Arial" pitchFamily="34" charset="0"/>
              </a:rPr>
              <a:t>The key: the correct answer</a:t>
            </a:r>
          </a:p>
          <a:p>
            <a:pPr marL="874395" lvl="1" indent="-462915">
              <a:buFontTx/>
              <a:buChar char="-"/>
            </a:pPr>
            <a:r>
              <a:rPr lang="en-GB" sz="2500" dirty="0">
                <a:latin typeface="Arial" pitchFamily="34" charset="0"/>
                <a:cs typeface="Arial" pitchFamily="34" charset="0"/>
              </a:rPr>
              <a:t>A set of Distracters: the incorrect answers</a:t>
            </a:r>
            <a:endParaRPr lang="en-GB" sz="2500" dirty="0">
              <a:latin typeface="Arial" pitchFamily="34" charset="0"/>
              <a:cs typeface="Arial" pitchFamily="34" charset="0"/>
            </a:endParaRPr>
          </a:p>
          <a:p>
            <a:pPr marL="874395" lvl="1" indent="-462915"/>
            <a:endParaRPr lang="en-GB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075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13184" y="1549591"/>
            <a:ext cx="6221490" cy="396108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The capital city of Scotland is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a.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Cardiff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b.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London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c.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Dublin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d.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Edinburgh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e.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Belfast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endParaRPr lang="en-GB" sz="2800" dirty="0">
              <a:latin typeface="Arial" pitchFamily="34" charset="0"/>
              <a:cs typeface="Arial" pitchFamily="34" charset="0"/>
            </a:endParaRPr>
          </a:p>
          <a:p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13183" y="869587"/>
            <a:ext cx="38044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Question Stem</a:t>
            </a:r>
            <a:endParaRPr lang="en-GB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965046" y="2540287"/>
            <a:ext cx="3216556" cy="1822486"/>
            <a:chOff x="3965046" y="2540287"/>
            <a:chExt cx="3216556" cy="1822486"/>
          </a:xfrm>
        </p:grpSpPr>
        <p:sp>
          <p:nvSpPr>
            <p:cNvPr id="7" name="Rectangle 6"/>
            <p:cNvSpPr/>
            <p:nvPr/>
          </p:nvSpPr>
          <p:spPr>
            <a:xfrm>
              <a:off x="4316665" y="3654887"/>
              <a:ext cx="286493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sz="4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Distracters</a:t>
              </a:r>
              <a:endParaRPr lang="en-GB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cxnSp>
          <p:nvCxnSpPr>
            <p:cNvPr id="4" name="Elbow Connector 3"/>
            <p:cNvCxnSpPr/>
            <p:nvPr/>
          </p:nvCxnSpPr>
          <p:spPr>
            <a:xfrm rot="16200000" flipV="1">
              <a:off x="3420592" y="3084741"/>
              <a:ext cx="1440528" cy="351619"/>
            </a:xfrm>
            <a:prstGeom prst="bentConnector3">
              <a:avLst>
                <a:gd name="adj1" fmla="val 98387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Elbow Connector 10"/>
          <p:cNvCxnSpPr/>
          <p:nvPr/>
        </p:nvCxnSpPr>
        <p:spPr>
          <a:xfrm rot="5400000">
            <a:off x="3854299" y="4091562"/>
            <a:ext cx="573114" cy="351620"/>
          </a:xfrm>
          <a:prstGeom prst="bentConnector3">
            <a:avLst>
              <a:gd name="adj1" fmla="val 9864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666004" y="3779450"/>
            <a:ext cx="5311905" cy="1933878"/>
            <a:chOff x="666004" y="3779450"/>
            <a:chExt cx="5311905" cy="1933878"/>
          </a:xfrm>
        </p:grpSpPr>
        <p:sp>
          <p:nvSpPr>
            <p:cNvPr id="8" name="Rectangle 7"/>
            <p:cNvSpPr/>
            <p:nvPr/>
          </p:nvSpPr>
          <p:spPr>
            <a:xfrm>
              <a:off x="4844265" y="5005442"/>
              <a:ext cx="1133644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sz="4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Key</a:t>
              </a:r>
              <a:endParaRPr lang="en-GB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6004" y="3779450"/>
              <a:ext cx="2787923" cy="402729"/>
            </a:xfrm>
            <a:prstGeom prst="rect">
              <a:avLst/>
            </a:prstGeom>
            <a:no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Elbow Connector 17"/>
            <p:cNvCxnSpPr>
              <a:stCxn id="15" idx="3"/>
              <a:endCxn id="8" idx="1"/>
            </p:cNvCxnSpPr>
            <p:nvPr/>
          </p:nvCxnSpPr>
          <p:spPr>
            <a:xfrm>
              <a:off x="3453927" y="3980815"/>
              <a:ext cx="1390338" cy="1378570"/>
            </a:xfrm>
            <a:prstGeom prst="bentConnector3">
              <a:avLst>
                <a:gd name="adj1" fmla="val 984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95076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Good Questions</a:t>
            </a:r>
            <a:endParaRPr lang="en-US" sz="3600" b="1" dirty="0"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Arial" charset="0"/>
              <a:ea typeface="+mj-ea"/>
              <a:cs typeface="+mj-cs"/>
            </a:endParaRPr>
          </a:p>
        </p:txBody>
      </p:sp>
      <p:pic>
        <p:nvPicPr>
          <p:cNvPr id="14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23517" y="447869"/>
            <a:ext cx="1360951" cy="13609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42797" y="1744013"/>
            <a:ext cx="6221491" cy="31854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500" dirty="0">
                <a:latin typeface="Arial" pitchFamily="34" charset="0"/>
                <a:cs typeface="Arial" pitchFamily="34" charset="0"/>
              </a:rPr>
              <a:t>Before writing a question stem, identify the one point to be tested by that item. </a:t>
            </a: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r>
              <a:rPr lang="en-GB" sz="2500" dirty="0">
                <a:latin typeface="Arial" pitchFamily="34" charset="0"/>
                <a:cs typeface="Arial" pitchFamily="34" charset="0"/>
              </a:rPr>
              <a:t>In general, the stem should not pose more than one problem</a:t>
            </a: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r>
              <a:rPr lang="en-GB" sz="2500" dirty="0">
                <a:latin typeface="Arial" pitchFamily="34" charset="0"/>
                <a:cs typeface="Arial" pitchFamily="34" charset="0"/>
              </a:rPr>
              <a:t>Construct the stem to be either an incomplete statement or a direct question</a:t>
            </a: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5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What to avoid…</a:t>
            </a:r>
            <a:endParaRPr lang="en-US" sz="3600" b="1" dirty="0"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Arial" charset="0"/>
              <a:ea typeface="+mj-ea"/>
              <a:cs typeface="+mj-cs"/>
            </a:endParaRPr>
          </a:p>
        </p:txBody>
      </p:sp>
      <p:pic>
        <p:nvPicPr>
          <p:cNvPr id="14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42797" y="1549591"/>
            <a:ext cx="6221491" cy="434888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500" dirty="0">
                <a:latin typeface="Arial" pitchFamily="34" charset="0"/>
                <a:cs typeface="Arial" pitchFamily="34" charset="0"/>
              </a:rPr>
              <a:t>Avoid including non-functional words or phrases or irrelevant material.</a:t>
            </a: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r>
              <a:rPr lang="en-GB" sz="2500" dirty="0">
                <a:latin typeface="Arial" pitchFamily="34" charset="0"/>
                <a:cs typeface="Arial" pitchFamily="34" charset="0"/>
              </a:rPr>
              <a:t>Include as much information in the stem and as little as possible in the options.</a:t>
            </a: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r>
              <a:rPr lang="en-GB" sz="2500" dirty="0">
                <a:latin typeface="Arial" pitchFamily="34" charset="0"/>
                <a:cs typeface="Arial" pitchFamily="34" charset="0"/>
              </a:rPr>
              <a:t>Restrict the use of negatives in the stem.</a:t>
            </a: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r>
              <a:rPr lang="en-GB" sz="2500" dirty="0">
                <a:latin typeface="Arial" pitchFamily="34" charset="0"/>
                <a:cs typeface="Arial" pitchFamily="34" charset="0"/>
              </a:rPr>
              <a:t>Avoid including grammatical clues in the stem or common elements in stem and answer. </a:t>
            </a: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40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Writing distracters</a:t>
            </a:r>
            <a:endParaRPr lang="en-US" sz="3600" b="1" dirty="0"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Arial" charset="0"/>
              <a:ea typeface="+mj-ea"/>
              <a:cs typeface="+mj-cs"/>
            </a:endParaRPr>
          </a:p>
        </p:txBody>
      </p:sp>
      <p:pic>
        <p:nvPicPr>
          <p:cNvPr id="14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77990" y="1549591"/>
            <a:ext cx="6480720" cy="414575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Correct statements that go not answer the question are often strong distracters.</a:t>
            </a: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Distracters based on common student errors or misconceptions are very effective.</a:t>
            </a: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Compile distracters form open-ended short answer questions.</a:t>
            </a: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270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Good Questions mean…</a:t>
            </a:r>
          </a:p>
        </p:txBody>
      </p:sp>
      <p:pic>
        <p:nvPicPr>
          <p:cNvPr id="14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490566" cy="149056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90869" y="1744013"/>
            <a:ext cx="5573419" cy="31854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500" dirty="0">
                <a:latin typeface="Arial" pitchFamily="34" charset="0"/>
                <a:cs typeface="Arial" pitchFamily="34" charset="0"/>
              </a:rPr>
              <a:t>Able students who know the material get the answer right</a:t>
            </a: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r>
              <a:rPr lang="en-GB" sz="2500" dirty="0">
                <a:latin typeface="Arial" pitchFamily="34" charset="0"/>
                <a:cs typeface="Arial" pitchFamily="34" charset="0"/>
              </a:rPr>
              <a:t>Challenged students who work hard get the answer right</a:t>
            </a: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r>
              <a:rPr lang="en-GB" sz="2500" dirty="0">
                <a:latin typeface="Arial" pitchFamily="34" charset="0"/>
                <a:cs typeface="Arial" pitchFamily="34" charset="0"/>
              </a:rPr>
              <a:t>Students who do not prepare do NOT get the answer right</a:t>
            </a: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  <p:pic>
        <p:nvPicPr>
          <p:cNvPr id="1027" name="Picture 3" descr="C:\Documents and Settings\jspille1\Local Settings\Temporary Internet Files\Content.IE5\H619KSC7\MC900432530[1]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8376" y="1873627"/>
            <a:ext cx="682082" cy="468295"/>
          </a:xfrm>
          <a:prstGeom prst="rect">
            <a:avLst/>
          </a:prstGeom>
          <a:noFill/>
        </p:spPr>
      </p:pic>
      <p:pic>
        <p:nvPicPr>
          <p:cNvPr id="8" name="Picture 3" descr="C:\Documents and Settings\jspille1\Local Settings\Temporary Internet Files\Content.IE5\H619KSC7\MC900432530[1]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3569" y="3040157"/>
            <a:ext cx="682082" cy="468295"/>
          </a:xfrm>
          <a:prstGeom prst="rect">
            <a:avLst/>
          </a:prstGeom>
          <a:noFill/>
        </p:spPr>
      </p:pic>
      <p:pic>
        <p:nvPicPr>
          <p:cNvPr id="10" name="Picture 3" descr="C:\Documents and Settings\jspille1\Local Settings\Temporary Internet Files\Content.IE5\H619KSC7\MC900432530[1]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3569" y="4206687"/>
            <a:ext cx="682082" cy="4682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0386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This means…</a:t>
            </a:r>
          </a:p>
        </p:txBody>
      </p:sp>
      <p:pic>
        <p:nvPicPr>
          <p:cNvPr id="14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358710" y="512676"/>
            <a:ext cx="1101722" cy="110172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90869" y="1744013"/>
            <a:ext cx="6286298" cy="35732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r>
              <a:rPr lang="en-GB" sz="2500" dirty="0">
                <a:latin typeface="Arial" pitchFamily="34" charset="0"/>
                <a:cs typeface="Arial" pitchFamily="34" charset="0"/>
              </a:rPr>
              <a:t>The question should not be GUESSABLE</a:t>
            </a: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r>
              <a:rPr lang="en-GB" sz="2500" dirty="0">
                <a:latin typeface="Arial" pitchFamily="34" charset="0"/>
                <a:cs typeface="Arial" pitchFamily="34" charset="0"/>
              </a:rPr>
              <a:t>The question should require specific knowledge to answer correctly</a:t>
            </a: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r>
              <a:rPr lang="en-GB" sz="2500" dirty="0">
                <a:latin typeface="Arial" pitchFamily="34" charset="0"/>
                <a:cs typeface="Arial" pitchFamily="34" charset="0"/>
              </a:rPr>
              <a:t>You should not be able to apply LOGIC alone to get the answer correct</a:t>
            </a: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  <p:pic>
        <p:nvPicPr>
          <p:cNvPr id="1027" name="Picture 3" descr="C:\Documents and Settings\jspille1\Local Settings\Temporary Internet Files\Content.IE5\H619KSC7\MC900432530[1]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8376" y="1873627"/>
            <a:ext cx="682082" cy="468295"/>
          </a:xfrm>
          <a:prstGeom prst="rect">
            <a:avLst/>
          </a:prstGeom>
          <a:noFill/>
        </p:spPr>
      </p:pic>
      <p:pic>
        <p:nvPicPr>
          <p:cNvPr id="8" name="Picture 3" descr="C:\Documents and Settings\jspille1\Local Settings\Temporary Internet Files\Content.IE5\H619KSC7\MC900432530[1]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3569" y="3040157"/>
            <a:ext cx="682082" cy="468295"/>
          </a:xfrm>
          <a:prstGeom prst="rect">
            <a:avLst/>
          </a:prstGeom>
          <a:noFill/>
        </p:spPr>
      </p:pic>
      <p:pic>
        <p:nvPicPr>
          <p:cNvPr id="10" name="Picture 3" descr="C:\Documents and Settings\jspille1\Local Settings\Temporary Internet Files\Content.IE5\H619KSC7\MC900432530[1]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3569" y="4595530"/>
            <a:ext cx="682082" cy="4682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4736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7990" y="1744013"/>
            <a:ext cx="5703034" cy="266842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2296" tIns="41148" rIns="82296" bIns="41148" rtlCol="0">
            <a:spAutoFit/>
          </a:bodyPr>
          <a:lstStyle/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1. What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is the acceleration of gravity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r>
              <a:rPr lang="en-GB" sz="2400" dirty="0">
                <a:latin typeface="Arial" pitchFamily="34" charset="0"/>
                <a:cs typeface="Arial" pitchFamily="34" charset="0"/>
              </a:rPr>
              <a:t>a. purple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r>
              <a:rPr lang="en-GB" sz="2400" dirty="0">
                <a:latin typeface="Arial" pitchFamily="34" charset="0"/>
                <a:cs typeface="Arial" pitchFamily="34" charset="0"/>
              </a:rPr>
              <a:t>b. yellow submarine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r>
              <a:rPr lang="en-GB" sz="2400" dirty="0">
                <a:latin typeface="Arial" pitchFamily="34" charset="0"/>
                <a:cs typeface="Arial" pitchFamily="34" charset="0"/>
              </a:rPr>
              <a:t>c. 9.8 meters per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second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r>
              <a:rPr lang="en-GB" sz="2400" dirty="0">
                <a:latin typeface="Arial" pitchFamily="34" charset="0"/>
                <a:cs typeface="Arial" pitchFamily="34" charset="0"/>
              </a:rPr>
              <a:t>d. the War of 1812.</a:t>
            </a: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9146" y="6021288"/>
            <a:ext cx="2527481" cy="404305"/>
          </a:xfrm>
          <a:prstGeom prst="rect">
            <a:avLst/>
          </a:prstGeom>
        </p:spPr>
      </p:pic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877990" y="707098"/>
            <a:ext cx="6415913" cy="712879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82296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3600" b="1" dirty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Good v Bad Questions</a:t>
            </a:r>
          </a:p>
        </p:txBody>
      </p:sp>
      <p:pic>
        <p:nvPicPr>
          <p:cNvPr id="7" name="Picture 5" descr="C:\Documents and Settings\jspille1\Local Settings\Temporary Internet Files\Content.IE5\PJQKLPND\MC900434859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34673" y="642290"/>
            <a:ext cx="1737472" cy="17374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4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1964</TotalTime>
  <Words>734</Words>
  <Application>Microsoft Macintosh PowerPoint</Application>
  <PresentationFormat>On-screen Show (4:3)</PresentationFormat>
  <Paragraphs>171</Paragraphs>
  <Slides>19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Question Writing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Spiller</dc:creator>
  <cp:lastModifiedBy>Jo Spiller</cp:lastModifiedBy>
  <cp:revision>25</cp:revision>
  <dcterms:created xsi:type="dcterms:W3CDTF">2011-04-22T12:07:29Z</dcterms:created>
  <dcterms:modified xsi:type="dcterms:W3CDTF">2012-04-18T11:53:32Z</dcterms:modified>
</cp:coreProperties>
</file>