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9" autoAdjust="0"/>
    <p:restoredTop sz="86377" autoAdjust="0"/>
  </p:normalViewPr>
  <p:slideViewPr>
    <p:cSldViewPr>
      <p:cViewPr varScale="1">
        <p:scale>
          <a:sx n="78" d="100"/>
          <a:sy n="78"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A4A9132-6B2E-42B9-8A52-57C2B19874B8}" type="datetimeFigureOut">
              <a:rPr lang="en-US" smtClean="0"/>
              <a:pPr/>
              <a:t>11/29/2012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4AD6C03-0ABA-47E0-A617-D8BE5372B0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AD6C03-0ABA-47E0-A617-D8BE5372B0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AD6C03-0ABA-47E0-A617-D8BE5372B0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AD6C03-0ABA-47E0-A617-D8BE5372B09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4AD6C03-0ABA-47E0-A617-D8BE5372B09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AD6C03-0ABA-47E0-A617-D8BE5372B09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4AD6C03-0ABA-47E0-A617-D8BE5372B0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4AD6C03-0ABA-47E0-A617-D8BE5372B09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A4A9132-6B2E-42B9-8A52-57C2B19874B8}" type="datetimeFigureOut">
              <a:rPr lang="en-US" smtClean="0"/>
              <a:pPr/>
              <a:t>11/29/2012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4AD6C03-0ABA-47E0-A617-D8BE5372B0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A4A9132-6B2E-42B9-8A52-57C2B19874B8}" type="datetimeFigureOut">
              <a:rPr lang="en-US" smtClean="0"/>
              <a:pPr/>
              <a:t>11/29/2012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4AD6C03-0ABA-47E0-A617-D8BE5372B09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A4A9132-6B2E-42B9-8A52-57C2B19874B8}" type="datetimeFigureOut">
              <a:rPr lang="en-US" smtClean="0"/>
              <a:pPr/>
              <a:t>11/29/2012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4AD6C03-0ABA-47E0-A617-D8BE5372B09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4A9132-6B2E-42B9-8A52-57C2B19874B8}" type="datetimeFigureOut">
              <a:rPr lang="en-US" smtClean="0"/>
              <a:pPr/>
              <a:t>11/29/2012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4AD6C03-0ABA-47E0-A617-D8BE5372B0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haroni" pitchFamily="2" charset="-79"/>
                <a:cs typeface="Aharoni" pitchFamily="2" charset="-79"/>
              </a:rPr>
              <a:t>COMMUNITY HEALTH NURSING</a:t>
            </a:r>
            <a:endParaRPr lang="en-US" dirty="0">
              <a:latin typeface="Aharoni" pitchFamily="2" charset="-79"/>
              <a:cs typeface="Aharoni" pitchFamily="2" charset="-79"/>
            </a:endParaRPr>
          </a:p>
        </p:txBody>
      </p:sp>
      <p:sp>
        <p:nvSpPr>
          <p:cNvPr id="3" name="Subtitle 2"/>
          <p:cNvSpPr>
            <a:spLocks noGrp="1"/>
          </p:cNvSpPr>
          <p:nvPr>
            <p:ph type="subTitle" idx="1"/>
          </p:nvPr>
        </p:nvSpPr>
        <p:spPr/>
        <p:txBody>
          <a:bodyPr/>
          <a:lstStyle/>
          <a:p>
            <a:r>
              <a:rPr lang="en-US" dirty="0" smtClean="0">
                <a:solidFill>
                  <a:schemeClr val="tx1"/>
                </a:solidFill>
                <a:latin typeface="Arial Rounded MT Bold" pitchFamily="34" charset="0"/>
              </a:rPr>
              <a:t>FACTORS THAT AFFECT HEALTH OF THE COMMUNITY</a:t>
            </a:r>
            <a:endParaRPr lang="en-US" dirty="0">
              <a:solidFill>
                <a:schemeClr val="tx1"/>
              </a:solidFill>
              <a:latin typeface="Arial Rounded MT Bold" pitchFamily="34" charset="0"/>
            </a:endParaRPr>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57800"/>
          </a:xfrm>
        </p:spPr>
        <p:txBody>
          <a:bodyPr>
            <a:normAutofit fontScale="92500"/>
          </a:bodyPr>
          <a:lstStyle/>
          <a:p>
            <a:pPr marL="514350" indent="-514350">
              <a:buFont typeface="Wingdings" pitchFamily="2" charset="2"/>
              <a:buChar char="§"/>
            </a:pPr>
            <a:r>
              <a:rPr lang="en-US" dirty="0" smtClean="0"/>
              <a:t>Behavior</a:t>
            </a:r>
          </a:p>
          <a:p>
            <a:pPr>
              <a:buNone/>
            </a:pPr>
            <a:endParaRPr lang="en-US" dirty="0" smtClean="0"/>
          </a:p>
          <a:p>
            <a:pPr lvl="1"/>
            <a:r>
              <a:rPr lang="en-US" dirty="0" smtClean="0"/>
              <a:t>Behavior can influence one’s health negatively. when people in the community have many sexual partners it leads to the spread of sexually transmitted and chronic diseases which puts  the community health at risk.</a:t>
            </a:r>
          </a:p>
          <a:p>
            <a:pPr lvl="1"/>
            <a:r>
              <a:rPr lang="en-US" dirty="0" smtClean="0"/>
              <a:t>People who take alcohol excessively in the point of forgetting their problems, deteriorate their health as they go along with that. This also affects the community  negatively by putting their lives at danger.</a:t>
            </a:r>
          </a:p>
          <a:p>
            <a:pPr lvl="1"/>
            <a:r>
              <a:rPr lang="en-US" dirty="0" smtClean="0"/>
              <a:t>On the other hand behavior also affects people’s health positively. Sticking to one faithful partner promotes the health of the community since the chances of spreading sexually transmitted diseases will be low.</a:t>
            </a:r>
            <a:endParaRPr lang="en-US" dirty="0"/>
          </a:p>
          <a:p>
            <a:pPr marL="971550" lvl="1" indent="-514350">
              <a:buNone/>
            </a:pPr>
            <a:endParaRPr lang="en-US" dirty="0" smtClean="0"/>
          </a:p>
        </p:txBody>
      </p:sp>
      <p:sp>
        <p:nvSpPr>
          <p:cNvPr id="2" name="Title 1"/>
          <p:cNvSpPr>
            <a:spLocks noGrp="1"/>
          </p:cNvSpPr>
          <p:nvPr>
            <p:ph type="title"/>
          </p:nvPr>
        </p:nvSpPr>
        <p:spPr/>
        <p:txBody>
          <a:bodyPr/>
          <a:lstStyle/>
          <a:p>
            <a:pPr algn="l"/>
            <a:r>
              <a:rPr lang="en-US" dirty="0" smtClean="0"/>
              <a:t>A)       </a:t>
            </a:r>
            <a:r>
              <a:rPr lang="en-US" u="sng" dirty="0" smtClean="0"/>
              <a:t>SOCIAL FACTORS</a:t>
            </a:r>
            <a:endParaRPr lang="en-US" u="sng" dirty="0"/>
          </a:p>
        </p:txBody>
      </p:sp>
    </p:spTree>
  </p:cSld>
  <p:clrMapOvr>
    <a:masterClrMapping/>
  </p:clrMapOvr>
  <p:transition spd="slow">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229600" cy="4525963"/>
          </a:xfrm>
        </p:spPr>
        <p:txBody>
          <a:bodyPr>
            <a:normAutofit/>
          </a:bodyPr>
          <a:lstStyle/>
          <a:p>
            <a:pPr marL="571500" indent="-514350">
              <a:buFont typeface="Wingdings" pitchFamily="2" charset="2"/>
              <a:buChar char="§"/>
            </a:pPr>
            <a:r>
              <a:rPr lang="en-US" dirty="0"/>
              <a:t>U</a:t>
            </a:r>
            <a:r>
              <a:rPr lang="en-US" dirty="0" smtClean="0"/>
              <a:t>navailability of social service.</a:t>
            </a:r>
          </a:p>
          <a:p>
            <a:pPr marL="971550" lvl="1" indent="-514350" algn="just"/>
            <a:r>
              <a:rPr lang="en-US" dirty="0" smtClean="0"/>
              <a:t>Poor and inadequate social services such as water sources and hospitals affect the health of the community negatively. Inadequate water sources like boreholes and safe tap water enhance people to use contaminated water which is unsafe and leads to spread of water borne diseases.</a:t>
            </a:r>
          </a:p>
          <a:p>
            <a:pPr marL="971550" lvl="1" indent="-514350" algn="just"/>
            <a:r>
              <a:rPr lang="en-US" dirty="0" smtClean="0"/>
              <a:t>Poor hospital services such as insufficient drugs, hospital personnel and other equipments may lead to deaths of patients due to lack of proper treatment.</a:t>
            </a:r>
          </a:p>
          <a:p>
            <a:pPr marL="571500" indent="-514350" algn="r">
              <a:buNone/>
            </a:pPr>
            <a:endParaRPr lang="en-US" dirty="0" smtClean="0"/>
          </a:p>
          <a:p>
            <a:pPr marL="971550" lvl="1" indent="-514350"/>
            <a:endParaRPr lang="en-US" dirty="0" smtClean="0"/>
          </a:p>
          <a:p>
            <a:endParaRPr lang="en-US" dirty="0"/>
          </a:p>
        </p:txBody>
      </p:sp>
    </p:spTree>
  </p:cSld>
  <p:clrMapOvr>
    <a:masterClrMapping/>
  </p:clrMapOvr>
  <p:transition spd="slow">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229600" cy="5867400"/>
          </a:xfrm>
        </p:spPr>
        <p:txBody>
          <a:bodyPr>
            <a:normAutofit fontScale="92500" lnSpcReduction="20000"/>
          </a:bodyPr>
          <a:lstStyle/>
          <a:p>
            <a:pPr>
              <a:buFont typeface="Wingdings" pitchFamily="2" charset="2"/>
              <a:buChar char="§"/>
            </a:pPr>
            <a:r>
              <a:rPr lang="en-US" dirty="0" smtClean="0"/>
              <a:t>Availability of social services</a:t>
            </a:r>
          </a:p>
          <a:p>
            <a:pPr lvl="1"/>
            <a:r>
              <a:rPr lang="en-US" dirty="0" smtClean="0"/>
              <a:t>Availability of social services like entertainment or recreation centers like stadiums on other institutions promote health of the people in the community as they spend their leisure time participating and entertaining themselves. This helps them to eradicate conditions of anxiety and stress. </a:t>
            </a:r>
          </a:p>
          <a:p>
            <a:pPr>
              <a:buFont typeface="Wingdings" pitchFamily="2" charset="2"/>
              <a:buChar char="§"/>
            </a:pPr>
            <a:r>
              <a:rPr lang="en-US" dirty="0" smtClean="0"/>
              <a:t>Community interaction</a:t>
            </a:r>
          </a:p>
          <a:p>
            <a:pPr lvl="1"/>
            <a:r>
              <a:rPr lang="en-US" dirty="0" smtClean="0"/>
              <a:t>Interaction of a community can affect the health positively in a sense that, when the people share their problems solution will be easily obtained.</a:t>
            </a:r>
            <a:r>
              <a:rPr lang="en-US" dirty="0"/>
              <a:t> </a:t>
            </a:r>
            <a:r>
              <a:rPr lang="en-US" dirty="0" smtClean="0"/>
              <a:t>This will also create a strong unit bond among them. In so doing, the communities health status is improved.</a:t>
            </a:r>
          </a:p>
          <a:p>
            <a:pPr lvl="1"/>
            <a:r>
              <a:rPr lang="en-US" dirty="0" smtClean="0"/>
              <a:t>Leadership cooperative qualities promote community interaction which maintains equal distributions of health facilities where by every member has access to the necessary services provided. Lack of such leadership can degrade the health of a community. For example, when leaders receive nutritional food for children and sell it instead of distributing to the needy.   </a:t>
            </a:r>
            <a:endParaRPr lang="en-US" dirty="0"/>
          </a:p>
        </p:txBody>
      </p:sp>
      <p:sp>
        <p:nvSpPr>
          <p:cNvPr id="2" name="Title 1"/>
          <p:cNvSpPr>
            <a:spLocks noGrp="1"/>
          </p:cNvSpPr>
          <p:nvPr>
            <p:ph type="title"/>
          </p:nvPr>
        </p:nvSpPr>
        <p:spPr>
          <a:xfrm>
            <a:off x="3810000" y="6553200"/>
            <a:ext cx="381000" cy="76200"/>
          </a:xfrm>
        </p:spPr>
        <p:txBody>
          <a:bodyPr>
            <a:normAutofit fontScale="90000"/>
          </a:bodyPr>
          <a:lstStyle/>
          <a:p>
            <a:r>
              <a:rPr lang="en-US" dirty="0" smtClean="0"/>
              <a:t>3</a:t>
            </a:r>
            <a:endParaRPr lang="en-US" dirty="0"/>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lstStyle/>
          <a:p>
            <a:pPr>
              <a:buFont typeface="Wingdings" pitchFamily="2" charset="2"/>
              <a:buChar char="§"/>
            </a:pPr>
            <a:r>
              <a:rPr lang="en-US" dirty="0" smtClean="0"/>
              <a:t>Isolation and discrimination</a:t>
            </a:r>
          </a:p>
          <a:p>
            <a:pPr lvl="1"/>
            <a:r>
              <a:rPr lang="en-US" dirty="0" smtClean="0"/>
              <a:t>Most of the times isolation and discrimination among individuals for their own  well-known retard health. People with disabilities always fill inferior of which they tend to be isolated. They are emotionally affected. Sometimes failure to be recognized by the society is a set back to health. </a:t>
            </a:r>
            <a:endParaRPr lang="en-US" dirty="0"/>
          </a:p>
        </p:txBody>
      </p:sp>
      <p:sp>
        <p:nvSpPr>
          <p:cNvPr id="2" name="Title 1"/>
          <p:cNvSpPr>
            <a:spLocks noGrp="1"/>
          </p:cNvSpPr>
          <p:nvPr>
            <p:ph type="title"/>
          </p:nvPr>
        </p:nvSpPr>
        <p:spPr>
          <a:xfrm>
            <a:off x="4419600" y="6248400"/>
            <a:ext cx="457200" cy="274319"/>
          </a:xfrm>
        </p:spPr>
        <p:txBody>
          <a:bodyPr>
            <a:normAutofit fontScale="90000"/>
          </a:bodyPr>
          <a:lstStyle/>
          <a:p>
            <a:r>
              <a:rPr lang="en-US" dirty="0"/>
              <a:t>4</a:t>
            </a:r>
          </a:p>
        </p:txBody>
      </p:sp>
    </p:spTree>
  </p:cSld>
  <p:clrMapOvr>
    <a:masterClrMapping/>
  </p:clrMapOvr>
  <p:transition spd="slow">
    <p:cover dir="l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
            </a:pPr>
            <a:r>
              <a:rPr lang="en-US" dirty="0" smtClean="0"/>
              <a:t>Individual economy</a:t>
            </a:r>
          </a:p>
          <a:p>
            <a:pPr lvl="1"/>
            <a:r>
              <a:rPr lang="en-US" dirty="0" smtClean="0"/>
              <a:t>Poverty often leads to social exclusion and can affect mental health as negatively as it affects physical healthy.</a:t>
            </a:r>
          </a:p>
          <a:p>
            <a:pPr lvl="1"/>
            <a:r>
              <a:rPr lang="en-US" dirty="0" smtClean="0"/>
              <a:t>Families which are economically stable are able to find most of human needs which affect their healthy positively.</a:t>
            </a:r>
          </a:p>
          <a:p>
            <a:pPr lvl="1">
              <a:buNone/>
            </a:pPr>
            <a:r>
              <a:rPr lang="en-US" dirty="0" smtClean="0"/>
              <a:t>  </a:t>
            </a:r>
            <a:endParaRPr lang="en-US" dirty="0"/>
          </a:p>
        </p:txBody>
      </p:sp>
      <p:sp>
        <p:nvSpPr>
          <p:cNvPr id="2" name="Title 1"/>
          <p:cNvSpPr>
            <a:spLocks noGrp="1"/>
          </p:cNvSpPr>
          <p:nvPr>
            <p:ph type="title"/>
          </p:nvPr>
        </p:nvSpPr>
        <p:spPr/>
        <p:txBody>
          <a:bodyPr/>
          <a:lstStyle/>
          <a:p>
            <a:r>
              <a:rPr lang="en-US" dirty="0" smtClean="0"/>
              <a:t>B) ECONOMIC FACTORS</a:t>
            </a:r>
            <a:endParaRPr lang="en-US" dirty="0"/>
          </a:p>
        </p:txBody>
      </p:sp>
    </p:spTree>
  </p:cSld>
  <p:clrMapOvr>
    <a:masterClrMapping/>
  </p:clrMapOvr>
  <p:transition spd="slow">
    <p:pull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Font typeface="Wingdings" pitchFamily="2" charset="2"/>
              <a:buChar char="§"/>
            </a:pPr>
            <a:r>
              <a:rPr lang="en-US" dirty="0" smtClean="0"/>
              <a:t>Government economy</a:t>
            </a:r>
          </a:p>
          <a:p>
            <a:pPr lvl="1"/>
            <a:r>
              <a:rPr lang="en-US" dirty="0" smtClean="0"/>
              <a:t>The government economy can affect people’s health both negatively and positively. If the economy is strong the community can have proper health services provided. If it is weak, the community is affected negatively since there is lack of health care services.</a:t>
            </a:r>
          </a:p>
          <a:p>
            <a:pPr lvl="1"/>
            <a:endParaRPr lang="en-US" dirty="0"/>
          </a:p>
          <a:p>
            <a:pPr lvl="3">
              <a:buNone/>
            </a:pPr>
            <a:r>
              <a:rPr lang="en-US" sz="1400" dirty="0"/>
              <a:t>	</a:t>
            </a:r>
            <a:endParaRPr lang="en-US" sz="8800" dirty="0"/>
          </a:p>
        </p:txBody>
      </p:sp>
      <p:sp>
        <p:nvSpPr>
          <p:cNvPr id="2" name="Title 1"/>
          <p:cNvSpPr>
            <a:spLocks noGrp="1"/>
          </p:cNvSpPr>
          <p:nvPr>
            <p:ph type="title"/>
          </p:nvPr>
        </p:nvSpPr>
        <p:spPr>
          <a:xfrm>
            <a:off x="3962400" y="6324600"/>
            <a:ext cx="304800" cy="228600"/>
          </a:xfrm>
        </p:spPr>
        <p:txBody>
          <a:bodyPr>
            <a:normAutofit fontScale="90000"/>
          </a:bodyPr>
          <a:lstStyle/>
          <a:p>
            <a:r>
              <a:rPr lang="en-US" dirty="0"/>
              <a:t>5</a:t>
            </a:r>
          </a:p>
        </p:txBody>
      </p:sp>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pPr algn="ctr">
              <a:buNone/>
            </a:pPr>
            <a:r>
              <a:rPr lang="en-US" sz="9600" dirty="0" smtClean="0"/>
              <a:t>THANK YOU</a:t>
            </a:r>
            <a:endParaRPr lang="en-US" sz="9600" dirty="0"/>
          </a:p>
        </p:txBody>
      </p:sp>
      <p:sp>
        <p:nvSpPr>
          <p:cNvPr id="3" name="Title 2"/>
          <p:cNvSpPr>
            <a:spLocks noGrp="1"/>
          </p:cNvSpPr>
          <p:nvPr>
            <p:ph type="title"/>
          </p:nvPr>
        </p:nvSpPr>
        <p:spPr/>
        <p:txBody>
          <a:bodyPr/>
          <a:lstStyle/>
          <a:p>
            <a:endParaRPr lang="en-US"/>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iterate type="lt">
                                    <p:tmPct val="0"/>
                                  </p:iterate>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p:cTn id="7"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6" presetClass="emph" presetSubtype="0" fill="hold" nodeType="clickEffect">
                                  <p:stCondLst>
                                    <p:cond delay="0"/>
                                  </p:stCondLst>
                                  <p:iterate type="lt">
                                    <p:tmPct val="0"/>
                                  </p:iterate>
                                  <p:childTnLst>
                                    <p:animScale>
                                      <p:cBhvr>
                                        <p:cTn id="14" dur="2000" fill="hold"/>
                                        <p:tgtEl>
                                          <p:spTgt spid="2">
                                            <p:txEl>
                                              <p:pRg st="3" end="3"/>
                                            </p:txEl>
                                          </p:spTgt>
                                        </p:tgtEl>
                                      </p:cBhvr>
                                      <p:by x="150000" y="150000"/>
                                    </p:animScale>
                                  </p:childTnLst>
                                </p:cTn>
                              </p:par>
                            </p:childTnLst>
                          </p:cTn>
                        </p:par>
                      </p:childTnLst>
                    </p:cTn>
                  </p:par>
                  <p:par>
                    <p:cTn id="15" fill="hold">
                      <p:stCondLst>
                        <p:cond delay="indefinite"/>
                      </p:stCondLst>
                      <p:childTnLst>
                        <p:par>
                          <p:cTn id="16" fill="hold">
                            <p:stCondLst>
                              <p:cond delay="0"/>
                            </p:stCondLst>
                            <p:childTnLst>
                              <p:par>
                                <p:cTn id="17" presetID="14" presetClass="emph" presetSubtype="0" fill="hold" nodeType="clickEffect">
                                  <p:stCondLst>
                                    <p:cond delay="0"/>
                                  </p:stCondLst>
                                  <p:iterate type="lt">
                                    <p:tmPct val="0"/>
                                  </p:iterate>
                                  <p:childTnLst>
                                    <p:animClr clrSpc="rgb">
                                      <p:cBhvr override="childStyle">
                                        <p:cTn id="18" dur="1900" fill="hold">
                                          <p:stCondLst>
                                            <p:cond delay="100"/>
                                          </p:stCondLst>
                                        </p:cTn>
                                        <p:tgtEl>
                                          <p:spTgt spid="2">
                                            <p:txEl>
                                              <p:pRg st="3" end="3"/>
                                            </p:txEl>
                                          </p:spTgt>
                                        </p:tgtEl>
                                        <p:attrNameLst>
                                          <p:attrName>style.color</p:attrName>
                                        </p:attrNameLst>
                                      </p:cBhvr>
                                      <p:to>
                                        <a:schemeClr val="accent2"/>
                                      </p:to>
                                    </p:animClr>
                                    <p:animClr clrSpc="rgb">
                                      <p:cBhvr>
                                        <p:cTn id="19" dur="1900" fill="hold">
                                          <p:stCondLst>
                                            <p:cond delay="100"/>
                                          </p:stCondLst>
                                        </p:cTn>
                                        <p:tgtEl>
                                          <p:spTgt spid="2">
                                            <p:txEl>
                                              <p:pRg st="3" end="3"/>
                                            </p:txEl>
                                          </p:spTgt>
                                        </p:tgtEl>
                                        <p:attrNameLst>
                                          <p:attrName>fillColor</p:attrName>
                                        </p:attrNameLst>
                                      </p:cBhvr>
                                      <p:to>
                                        <a:schemeClr val="accent2"/>
                                      </p:to>
                                    </p:animClr>
                                    <p:set>
                                      <p:cBhvr>
                                        <p:cTn id="20" dur="1900" fill="hold">
                                          <p:stCondLst>
                                            <p:cond delay="100"/>
                                          </p:stCondLst>
                                        </p:cTn>
                                        <p:tgtEl>
                                          <p:spTgt spid="2">
                                            <p:txEl>
                                              <p:pRg st="3" end="3"/>
                                            </p:txEl>
                                          </p:spTgt>
                                        </p:tgtEl>
                                        <p:attrNameLst>
                                          <p:attrName>fill.type</p:attrName>
                                        </p:attrNameLst>
                                      </p:cBhvr>
                                      <p:to>
                                        <p:strVal val="solid"/>
                                      </p:to>
                                    </p:set>
                                    <p:set>
                                      <p:cBhvr>
                                        <p:cTn id="21" dur="1900" fill="hold">
                                          <p:stCondLst>
                                            <p:cond delay="100"/>
                                          </p:stCondLst>
                                        </p:cTn>
                                        <p:tgtEl>
                                          <p:spTgt spid="2">
                                            <p:txEl>
                                              <p:pRg st="3" end="3"/>
                                            </p:txEl>
                                          </p:spTgt>
                                        </p:tgtEl>
                                        <p:attrNameLst>
                                          <p:attrName>fill.on</p:attrName>
                                        </p:attrNameLst>
                                      </p:cBhvr>
                                      <p:to>
                                        <p:strVal val="true"/>
                                      </p:to>
                                    </p:set>
                                    <p:animScale>
                                      <p:cBhvr>
                                        <p:cTn id="22" dur="200" fill="hold">
                                          <p:stCondLst>
                                            <p:cond delay="0"/>
                                          </p:stCondLst>
                                        </p:cTn>
                                        <p:tgtEl>
                                          <p:spTgt spid="2">
                                            <p:txEl>
                                              <p:pRg st="3" end="3"/>
                                            </p:txEl>
                                          </p:spTgt>
                                        </p:tgtEl>
                                      </p:cBhvr>
                                      <p:from x="100000" y="100000"/>
                                      <p:to x="100000" y="5000"/>
                                    </p:animScale>
                                    <p:animScale>
                                      <p:cBhvr>
                                        <p:cTn id="23" dur="200" fill="hold">
                                          <p:stCondLst>
                                            <p:cond delay="200"/>
                                          </p:stCondLst>
                                        </p:cTn>
                                        <p:tgtEl>
                                          <p:spTgt spid="2">
                                            <p:txEl>
                                              <p:pRg st="3" end="3"/>
                                            </p:txEl>
                                          </p:spTgt>
                                        </p:tgtEl>
                                      </p:cBhvr>
                                      <p:from x="100000" y="5000"/>
                                      <p:to x="120000" y="150000"/>
                                    </p:animScale>
                                    <p:animScale>
                                      <p:cBhvr>
                                        <p:cTn id="24" dur="600" fill="hold">
                                          <p:stCondLst>
                                            <p:cond delay="1400"/>
                                          </p:stCondLst>
                                        </p:cTn>
                                        <p:tgtEl>
                                          <p:spTgt spid="2">
                                            <p:txEl>
                                              <p:pRg st="3" end="3"/>
                                            </p:txEl>
                                          </p:spTgt>
                                        </p:tgtEl>
                                      </p:cBhvr>
                                      <p:to x="120000" y="150000"/>
                                    </p:animScale>
                                  </p:childTnLst>
                                </p:cTn>
                              </p:par>
                            </p:childTnLst>
                          </p:cTn>
                        </p:par>
                      </p:childTnLst>
                    </p:cTn>
                  </p:par>
                  <p:par>
                    <p:cTn id="25" fill="hold">
                      <p:stCondLst>
                        <p:cond delay="indefinite"/>
                      </p:stCondLst>
                      <p:childTnLst>
                        <p:par>
                          <p:cTn id="26" fill="hold">
                            <p:stCondLst>
                              <p:cond delay="0"/>
                            </p:stCondLst>
                            <p:childTnLst>
                              <p:par>
                                <p:cTn id="27" presetID="2" presetClass="exit" presetSubtype="4" fill="hold" nodeType="clickEffect">
                                  <p:stCondLst>
                                    <p:cond delay="0"/>
                                  </p:stCondLst>
                                  <p:iterate type="lt">
                                    <p:tmPct val="18000"/>
                                  </p:iterate>
                                  <p:childTnLst>
                                    <p:anim calcmode="lin" valueType="num">
                                      <p:cBhvr additive="base">
                                        <p:cTn id="28" dur="500"/>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9" dur="500"/>
                                        <p:tgtEl>
                                          <p:spTgt spid="2">
                                            <p:txEl>
                                              <p:pRg st="3" end="3"/>
                                            </p:txEl>
                                          </p:spTgt>
                                        </p:tgtEl>
                                        <p:attrNameLst>
                                          <p:attrName>ppt_y</p:attrName>
                                        </p:attrNameLst>
                                      </p:cBhvr>
                                      <p:tavLst>
                                        <p:tav tm="0">
                                          <p:val>
                                            <p:strVal val="ppt_y"/>
                                          </p:val>
                                        </p:tav>
                                        <p:tav tm="100000">
                                          <p:val>
                                            <p:strVal val="1+ppt_h/2"/>
                                          </p:val>
                                        </p:tav>
                                      </p:tavLst>
                                    </p:anim>
                                    <p:set>
                                      <p:cBhvr>
                                        <p:cTn id="30"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144</TotalTime>
  <Words>502</Words>
  <Application>Microsoft Office PowerPoint</Application>
  <PresentationFormat>On-screen Show (4:3)</PresentationFormat>
  <Paragraphs>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COMMUNITY HEALTH NURSING</vt:lpstr>
      <vt:lpstr>A)       SOCIAL FACTORS</vt:lpstr>
      <vt:lpstr>Slide 3</vt:lpstr>
      <vt:lpstr>3</vt:lpstr>
      <vt:lpstr>4</vt:lpstr>
      <vt:lpstr>B) ECONOMIC FACTORS</vt:lpstr>
      <vt:lpstr>5</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NURSING</dc:title>
  <dc:creator>student</dc:creator>
  <cp:lastModifiedBy>student</cp:lastModifiedBy>
  <cp:revision>15</cp:revision>
  <dcterms:created xsi:type="dcterms:W3CDTF">2012-11-22T13:50:01Z</dcterms:created>
  <dcterms:modified xsi:type="dcterms:W3CDTF">2012-11-29T16:58:18Z</dcterms:modified>
</cp:coreProperties>
</file>